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omments/comment1.xml" ContentType="application/vnd.openxmlformats-officedocument.presentationml.comment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71" r:id="rId2"/>
    <p:sldMasterId id="2147483683" r:id="rId3"/>
    <p:sldMasterId id="2147483710" r:id="rId4"/>
  </p:sldMasterIdLst>
  <p:notesMasterIdLst>
    <p:notesMasterId r:id="rId54"/>
  </p:notesMasterIdLst>
  <p:sldIdLst>
    <p:sldId id="284" r:id="rId5"/>
    <p:sldId id="327" r:id="rId6"/>
    <p:sldId id="261" r:id="rId7"/>
    <p:sldId id="304" r:id="rId8"/>
    <p:sldId id="351" r:id="rId9"/>
    <p:sldId id="362" r:id="rId10"/>
    <p:sldId id="360" r:id="rId11"/>
    <p:sldId id="262" r:id="rId12"/>
    <p:sldId id="337" r:id="rId13"/>
    <p:sldId id="336" r:id="rId14"/>
    <p:sldId id="348" r:id="rId15"/>
    <p:sldId id="349" r:id="rId16"/>
    <p:sldId id="338" r:id="rId17"/>
    <p:sldId id="340" r:id="rId18"/>
    <p:sldId id="263" r:id="rId19"/>
    <p:sldId id="280" r:id="rId20"/>
    <p:sldId id="322" r:id="rId21"/>
    <p:sldId id="294" r:id="rId22"/>
    <p:sldId id="324" r:id="rId23"/>
    <p:sldId id="361" r:id="rId24"/>
    <p:sldId id="264" r:id="rId25"/>
    <p:sldId id="321" r:id="rId26"/>
    <p:sldId id="355" r:id="rId27"/>
    <p:sldId id="282" r:id="rId28"/>
    <p:sldId id="358" r:id="rId29"/>
    <p:sldId id="320" r:id="rId30"/>
    <p:sldId id="315" r:id="rId31"/>
    <p:sldId id="325" r:id="rId32"/>
    <p:sldId id="354" r:id="rId33"/>
    <p:sldId id="328" r:id="rId34"/>
    <p:sldId id="364" r:id="rId35"/>
    <p:sldId id="365" r:id="rId36"/>
    <p:sldId id="326" r:id="rId37"/>
    <p:sldId id="343" r:id="rId38"/>
    <p:sldId id="265" r:id="rId39"/>
    <p:sldId id="347" r:id="rId40"/>
    <p:sldId id="353" r:id="rId41"/>
    <p:sldId id="331" r:id="rId42"/>
    <p:sldId id="332" r:id="rId43"/>
    <p:sldId id="352" r:id="rId44"/>
    <p:sldId id="298" r:id="rId45"/>
    <p:sldId id="363" r:id="rId46"/>
    <p:sldId id="281" r:id="rId47"/>
    <p:sldId id="290" r:id="rId48"/>
    <p:sldId id="274" r:id="rId49"/>
    <p:sldId id="291" r:id="rId50"/>
    <p:sldId id="330" r:id="rId51"/>
    <p:sldId id="303" r:id="rId52"/>
    <p:sldId id="300" r:id="rId53"/>
  </p:sldIdLst>
  <p:sldSz cx="12192000" cy="6858000"/>
  <p:notesSz cx="6858000" cy="9144000"/>
  <p:embeddedFontLst>
    <p:embeddedFont>
      <p:font typeface="Apple Braille" pitchFamily="2" charset="0"/>
      <p:regular r:id="rId55"/>
    </p:embeddedFont>
    <p:embeddedFont>
      <p:font typeface="Impact" panose="020B0806030902050204" pitchFamily="34" charset="0"/>
      <p:regular r:id="rId56"/>
    </p:embeddedFont>
    <p:embeddedFont>
      <p:font typeface="Nixie One" panose="020B0604020202020204" pitchFamily="34" charset="0"/>
      <p:regular r:id="rId57"/>
    </p:embeddedFont>
    <p:embeddedFont>
      <p:font typeface="Roboto" panose="02000000000000000000" pitchFamily="2" charset="0"/>
      <p:regular r:id="rId58"/>
      <p:bold r:id="rId59"/>
      <p:italic r:id="rId60"/>
      <p:boldItalic r:id="rId61"/>
    </p:embeddedFont>
    <p:embeddedFont>
      <p:font typeface="Roboto Light" panose="02000000000000000000" pitchFamily="2" charset="0"/>
      <p:regular r:id="rId62"/>
      <p:italic r:id="rId63"/>
    </p:embeddedFont>
    <p:embeddedFont>
      <p:font typeface="Roboto Slab" pitchFamily="2" charset="0"/>
      <p:regular r:id="rId64"/>
      <p:bold r:id="rId6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uyễn Ngọc Biển" initials="NNB" lastIdx="3" clrIdx="0">
    <p:extLst>
      <p:ext uri="{19B8F6BF-5375-455C-9EA6-DF929625EA0E}">
        <p15:presenceInfo xmlns:p15="http://schemas.microsoft.com/office/powerpoint/2012/main" userId="S-1-5-21-1978076751-3396122582-1341001408-13502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18637B"/>
    <a:srgbClr val="3B8D61"/>
    <a:srgbClr val="5E9DD6"/>
    <a:srgbClr val="C90000"/>
    <a:srgbClr val="94BF6E"/>
    <a:srgbClr val="165751"/>
    <a:srgbClr val="124057"/>
    <a:srgbClr val="5B9BD5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5" autoAdjust="0"/>
    <p:restoredTop sz="93521" autoAdjust="0"/>
  </p:normalViewPr>
  <p:slideViewPr>
    <p:cSldViewPr snapToGrid="0">
      <p:cViewPr varScale="1">
        <p:scale>
          <a:sx n="115" d="100"/>
          <a:sy n="115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gital\Desktop\Credit_Score_20200617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Mô hình viễn thông</c:v>
                </c:pt>
              </c:strCache>
            </c:strRef>
          </c:tx>
          <c:spPr>
            <a:solidFill>
              <a:srgbClr val="18637B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8637B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300 - 499</c:v>
                </c:pt>
                <c:pt idx="1">
                  <c:v>500 - 600</c:v>
                </c:pt>
                <c:pt idx="2">
                  <c:v>601 - 660</c:v>
                </c:pt>
                <c:pt idx="3">
                  <c:v>661 - 780 </c:v>
                </c:pt>
                <c:pt idx="4">
                  <c:v>781 - 850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0.18290000000000001</c:v>
                </c:pt>
                <c:pt idx="1">
                  <c:v>0.1178</c:v>
                </c:pt>
                <c:pt idx="2">
                  <c:v>0.15229999999999999</c:v>
                </c:pt>
                <c:pt idx="3">
                  <c:v>0.22209999999999999</c:v>
                </c:pt>
                <c:pt idx="4">
                  <c:v>0.32490000000000002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F3-43D2-AC76-0B9A769A5E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Hệ thống FICO</c:v>
                </c:pt>
              </c:strCache>
            </c:strRef>
          </c:tx>
          <c:spPr>
            <a:solidFill>
              <a:srgbClr val="3B8D61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B8D6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300 - 499</c:v>
                </c:pt>
                <c:pt idx="1">
                  <c:v>500 - 600</c:v>
                </c:pt>
                <c:pt idx="2">
                  <c:v>601 - 660</c:v>
                </c:pt>
                <c:pt idx="3">
                  <c:v>661 - 780 </c:v>
                </c:pt>
                <c:pt idx="4">
                  <c:v>781 - 850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0.16</c:v>
                </c:pt>
                <c:pt idx="1">
                  <c:v>0.17</c:v>
                </c:pt>
                <c:pt idx="2">
                  <c:v>0.21</c:v>
                </c:pt>
                <c:pt idx="3">
                  <c:v>0.25</c:v>
                </c:pt>
                <c:pt idx="4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F3-43D2-AC76-0B9A769A5E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20"/>
        <c:overlap val="-27"/>
        <c:axId val="501984560"/>
        <c:axId val="501984016"/>
      </c:barChart>
      <c:catAx>
        <c:axId val="501984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501984016"/>
        <c:crosses val="autoZero"/>
        <c:auto val="1"/>
        <c:lblAlgn val="ctr"/>
        <c:lblOffset val="100"/>
        <c:noMultiLvlLbl val="0"/>
      </c:catAx>
      <c:valAx>
        <c:axId val="501984016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50198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B0604020202020204" charset="0"/>
                <a:ea typeface="Roboto Light" panose="020B0604020202020204" charset="0"/>
                <a:cs typeface="+mn-cs"/>
              </a:defRPr>
            </a:pP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Tỷ</a:t>
            </a:r>
            <a:r>
              <a:rPr lang="en-US" baseline="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aseline="0" dirty="0" err="1">
                <a:latin typeface="Roboto Light" panose="020B0604020202020204" charset="0"/>
                <a:ea typeface="Roboto Light" panose="020B0604020202020204" charset="0"/>
              </a:rPr>
              <a:t>lệ</a:t>
            </a:r>
            <a:r>
              <a:rPr lang="en-US" baseline="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aseline="0" dirty="0" err="1">
                <a:latin typeface="Roboto Light" panose="020B0604020202020204" charset="0"/>
                <a:ea typeface="Roboto Light" panose="020B0604020202020204" charset="0"/>
              </a:rPr>
              <a:t>nợ</a:t>
            </a:r>
            <a:r>
              <a:rPr lang="en-US" baseline="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aseline="0" dirty="0" err="1">
                <a:latin typeface="Roboto Light" panose="020B0604020202020204" charset="0"/>
                <a:ea typeface="Roboto Light" panose="020B0604020202020204" charset="0"/>
              </a:rPr>
              <a:t>xấu</a:t>
            </a:r>
            <a:r>
              <a:rPr lang="en-US" baseline="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aseline="0" dirty="0" err="1">
                <a:latin typeface="Roboto Light" panose="020B0604020202020204" charset="0"/>
                <a:ea typeface="Roboto Light" panose="020B0604020202020204" charset="0"/>
              </a:rPr>
              <a:t>theo</a:t>
            </a:r>
            <a:r>
              <a:rPr lang="en-US" baseline="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aseline="0" dirty="0" err="1">
                <a:latin typeface="Roboto Light" panose="020B0604020202020204" charset="0"/>
                <a:ea typeface="Roboto Light" panose="020B0604020202020204" charset="0"/>
              </a:rPr>
              <a:t>mô</a:t>
            </a:r>
            <a:r>
              <a:rPr lang="en-US" baseline="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aseline="0" dirty="0" err="1">
                <a:latin typeface="Roboto Light" panose="020B0604020202020204" charset="0"/>
                <a:ea typeface="Roboto Light" panose="020B0604020202020204" charset="0"/>
              </a:rPr>
              <a:t>hình</a:t>
            </a:r>
            <a:r>
              <a:rPr lang="en-US" baseline="0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aseline="0" dirty="0" err="1">
                <a:latin typeface="Roboto Light" panose="020B0604020202020204" charset="0"/>
                <a:ea typeface="Roboto Light" panose="020B0604020202020204" charset="0"/>
              </a:rPr>
              <a:t>Viettel</a:t>
            </a:r>
            <a:endParaRPr lang="en-US" dirty="0">
              <a:latin typeface="Roboto Light" panose="020B0604020202020204" charset="0"/>
              <a:ea typeface="Roboto Light" panose="020B060402020202020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B0604020202020204" charset="0"/>
              <a:ea typeface="Roboto Light" panose="020B0604020202020204" charset="0"/>
              <a:cs typeface="+mn-cs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2.3711443444727896E-2"/>
          <c:y val="0.13494181049899598"/>
          <c:w val="0.95257711311054416"/>
          <c:h val="0.723870339827491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Tỷ lệ nợ xấu</c:v>
                </c:pt>
              </c:strCache>
            </c:strRef>
          </c:tx>
          <c:spPr>
            <a:solidFill>
              <a:srgbClr val="18637B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8637B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Very poor</c:v>
                </c:pt>
                <c:pt idx="1">
                  <c:v>Fair</c:v>
                </c:pt>
                <c:pt idx="2">
                  <c:v>Good</c:v>
                </c:pt>
                <c:pt idx="3">
                  <c:v>Very good</c:v>
                </c:pt>
                <c:pt idx="4">
                  <c:v>Exceptional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0.80969999999999998</c:v>
                </c:pt>
                <c:pt idx="1">
                  <c:v>8.9099999999999999E-2</c:v>
                </c:pt>
                <c:pt idx="2">
                  <c:v>5.8799999999999998E-2</c:v>
                </c:pt>
                <c:pt idx="3">
                  <c:v>3.9800000000000002E-2</c:v>
                </c:pt>
                <c:pt idx="4">
                  <c:v>1.12E-2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D1-4AFB-9082-DE4F7D3FF8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01995984"/>
        <c:axId val="50199435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Tích lũy tỷ lệ nợ xấu </c:v>
                </c:pt>
              </c:strCache>
            </c:strRef>
          </c:tx>
          <c:spPr>
            <a:ln w="28575" cap="rnd">
              <a:solidFill>
                <a:srgbClr val="3B8D6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B8D61"/>
              </a:solidFill>
              <a:ln w="9525">
                <a:solidFill>
                  <a:srgbClr val="3B8D61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6D1-4AFB-9082-DE4F7D3FF863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B8D61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Very poor</c:v>
                </c:pt>
                <c:pt idx="1">
                  <c:v>Fair</c:v>
                </c:pt>
                <c:pt idx="2">
                  <c:v>Good</c:v>
                </c:pt>
                <c:pt idx="3">
                  <c:v>Very good</c:v>
                </c:pt>
                <c:pt idx="4">
                  <c:v>Exceptional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0.80969999999999998</c:v>
                </c:pt>
                <c:pt idx="1">
                  <c:v>0.89879999999999993</c:v>
                </c:pt>
                <c:pt idx="2">
                  <c:v>0.9575999999999999</c:v>
                </c:pt>
                <c:pt idx="3">
                  <c:v>0.99739999999999984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D1-4AFB-9082-DE4F7D3FF8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1997072"/>
        <c:axId val="501993264"/>
      </c:lineChart>
      <c:catAx>
        <c:axId val="501995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501994352"/>
        <c:crosses val="autoZero"/>
        <c:auto val="1"/>
        <c:lblAlgn val="ctr"/>
        <c:lblOffset val="100"/>
        <c:noMultiLvlLbl val="0"/>
      </c:catAx>
      <c:valAx>
        <c:axId val="50199435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501995984"/>
        <c:crosses val="autoZero"/>
        <c:crossBetween val="between"/>
      </c:valAx>
      <c:valAx>
        <c:axId val="501993264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501997072"/>
        <c:crosses val="max"/>
        <c:crossBetween val="between"/>
      </c:valAx>
      <c:catAx>
        <c:axId val="50199707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01993264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defRPr>
            </a:pPr>
            <a:r>
              <a:rPr lang="en-US" sz="1800" dirty="0" err="1"/>
              <a:t>Tỷ</a:t>
            </a:r>
            <a:r>
              <a:rPr lang="en-US" sz="1800" dirty="0"/>
              <a:t> </a:t>
            </a:r>
            <a:r>
              <a:rPr lang="en-US" sz="1800" dirty="0" err="1"/>
              <a:t>lệ</a:t>
            </a:r>
            <a:r>
              <a:rPr lang="en-US" sz="1800" dirty="0"/>
              <a:t> </a:t>
            </a:r>
            <a:r>
              <a:rPr lang="en-US" sz="1800" dirty="0" err="1"/>
              <a:t>nợ</a:t>
            </a:r>
            <a:r>
              <a:rPr lang="en-US" sz="1800" dirty="0"/>
              <a:t> </a:t>
            </a:r>
            <a:r>
              <a:rPr lang="en-US" sz="1800" dirty="0" err="1"/>
              <a:t>xấu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mô</a:t>
            </a:r>
            <a:r>
              <a:rPr lang="en-US" sz="1800" dirty="0"/>
              <a:t> </a:t>
            </a:r>
            <a:r>
              <a:rPr lang="en-US" sz="1800" dirty="0" err="1"/>
              <a:t>hình</a:t>
            </a:r>
            <a:r>
              <a:rPr lang="en-US" sz="1800" dirty="0"/>
              <a:t> </a:t>
            </a:r>
          </a:p>
          <a:p>
            <a:pPr>
              <a:defRPr sz="1800"/>
            </a:pPr>
            <a:r>
              <a:rPr lang="en-US" sz="1800" dirty="0"/>
              <a:t>Trusting Social</a:t>
            </a:r>
          </a:p>
        </c:rich>
      </c:tx>
      <c:layout>
        <c:manualLayout>
          <c:xMode val="edge"/>
          <c:yMode val="edge"/>
          <c:x val="0.27146570515346791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defRPr>
          </a:pPr>
          <a:endParaRPr lang="en-VN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1667107821678355"/>
          <c:w val="0.99507799780934802"/>
          <c:h val="0.767486542354420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Tỷ lệ nợ xấu</c:v>
                </c:pt>
              </c:strCache>
            </c:strRef>
          </c:tx>
          <c:spPr>
            <a:solidFill>
              <a:srgbClr val="3B8D61"/>
            </a:solidFill>
            <a:ln>
              <a:noFill/>
            </a:ln>
            <a:effectLst/>
          </c:spPr>
          <c:invertIfNegative val="0"/>
          <c:dLbls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3B8D6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Nixie One" panose="020B0604020202020204" charset="0"/>
                  </a:defRPr>
                </a:pPr>
                <a:endParaRPr lang="en-V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Very poor</c:v>
                </c:pt>
                <c:pt idx="1">
                  <c:v>Fair</c:v>
                </c:pt>
                <c:pt idx="2">
                  <c:v>Good</c:v>
                </c:pt>
                <c:pt idx="3">
                  <c:v>Very good</c:v>
                </c:pt>
                <c:pt idx="4">
                  <c:v>Exceptional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0.66149999999999998</c:v>
                </c:pt>
                <c:pt idx="1">
                  <c:v>0.18529999999999999</c:v>
                </c:pt>
                <c:pt idx="2">
                  <c:v>0.13250000000000001</c:v>
                </c:pt>
                <c:pt idx="3">
                  <c:v>1.2200000000000001E-2</c:v>
                </c:pt>
                <c:pt idx="4">
                  <c:v>8.2000000000000007E-3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AF9-464C-B0D0-C8D04C761C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01985648"/>
        <c:axId val="50198728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Tích lũy tỷ lệ nợ xấu</c:v>
                </c:pt>
              </c:strCache>
            </c:strRef>
          </c:tx>
          <c:spPr>
            <a:ln w="28575" cap="rnd">
              <a:solidFill>
                <a:srgbClr val="1240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124057"/>
              </a:solidFill>
              <a:ln w="9525">
                <a:solidFill>
                  <a:srgbClr val="124057"/>
                </a:solidFill>
              </a:ln>
              <a:effectLst/>
            </c:spPr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AF9-464C-B0D0-C8D04C761C3F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124057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Nixie One" panose="020B0604020202020204" charset="0"/>
                  </a:defRPr>
                </a:pPr>
                <a:endParaRPr lang="en-VN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Very poor</c:v>
                </c:pt>
                <c:pt idx="1">
                  <c:v>Fair</c:v>
                </c:pt>
                <c:pt idx="2">
                  <c:v>Good</c:v>
                </c:pt>
                <c:pt idx="3">
                  <c:v>Very good</c:v>
                </c:pt>
                <c:pt idx="4">
                  <c:v>Exceptional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0.66149999999999998</c:v>
                </c:pt>
                <c:pt idx="1">
                  <c:v>0.8468</c:v>
                </c:pt>
                <c:pt idx="2">
                  <c:v>0.97930000000000006</c:v>
                </c:pt>
                <c:pt idx="3">
                  <c:v>0.99150000000000005</c:v>
                </c:pt>
                <c:pt idx="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AF9-464C-B0D0-C8D04C761C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1987824"/>
        <c:axId val="501993808"/>
      </c:lineChart>
      <c:catAx>
        <c:axId val="50198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defRPr>
            </a:pPr>
            <a:endParaRPr lang="en-VN"/>
          </a:p>
        </c:txPr>
        <c:crossAx val="501987280"/>
        <c:crosses val="autoZero"/>
        <c:auto val="1"/>
        <c:lblAlgn val="ctr"/>
        <c:lblOffset val="100"/>
        <c:noMultiLvlLbl val="0"/>
      </c:catAx>
      <c:valAx>
        <c:axId val="501987280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defRPr>
            </a:pPr>
            <a:endParaRPr lang="en-VN"/>
          </a:p>
        </c:txPr>
        <c:crossAx val="501985648"/>
        <c:crosses val="autoZero"/>
        <c:crossBetween val="between"/>
      </c:valAx>
      <c:valAx>
        <c:axId val="501993808"/>
        <c:scaling>
          <c:orientation val="minMax"/>
          <c:max val="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defRPr>
            </a:pPr>
            <a:endParaRPr lang="en-VN"/>
          </a:p>
        </c:txPr>
        <c:crossAx val="501987824"/>
        <c:crosses val="max"/>
        <c:crossBetween val="between"/>
      </c:valAx>
      <c:catAx>
        <c:axId val="5019878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0199380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defRPr>
          </a:pPr>
          <a:endParaRPr lang="en-V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Roboto Light" panose="02000000000000000000" pitchFamily="2" charset="0"/>
          <a:ea typeface="Roboto Light" panose="02000000000000000000" pitchFamily="2" charset="0"/>
          <a:cs typeface="Nixie One" panose="020B0604020202020204" charset="0"/>
        </a:defRPr>
      </a:pPr>
      <a:endParaRPr lang="en-V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[Credit_Score_20200617.xlsx]Sheet1!PivotTable9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D978429D-B442-492D-A27B-ABAB208DC45C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142C4C3-16AB-4B61-8A1C-8EC400E682D2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46E56CC-8927-486A-9E06-0C25B550FC47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47F17FB-2068-44A0-9D94-0225AC8DBDE6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EE59D22-A960-4515-8752-59E56890D92F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381FE36-5403-4280-AD9A-6E8EA7EEC057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B23B9DE-5691-4AA0-A520-18A098D4EF03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683FA63-2018-43CF-ABAC-AC84006DC4DE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3E7DB641-456D-404A-B888-46EE624E54B6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F4912E7-56FF-4C7B-A112-BFFF9779B41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61090C8-18F9-42B2-B6DA-322055B4233B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EE772DBF-69CC-4EF6-93F0-AB58A5D7EBB4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C101838E-3B0B-4845-83D8-6825D9CBA2C6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FEF20E3-A1E7-4DA8-9DA6-B42F42DCEBE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0D3F77C-C12E-453A-8467-A99243CB1A5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B3F8B953-12AD-411E-AE49-9D3DD2C7650D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9704F4F-FD79-44E5-87C8-D6AF9D74EF6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21A456B4-4781-422E-8C5E-E731808DBFD3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827E504-1C8A-4CBC-B8E4-966B7E6D8A5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76018A0-55A3-481C-A632-CA22D1A46460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03DD511-376B-4442-B825-66E6415865CC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5D8FEDBA-364A-4E97-98B7-0F852FD69CF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71465DE8-F6BC-4D98-9ACC-251848FB530C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2FCB956-E26B-44AD-AA47-16796281CC07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06D876AF-6BA9-4DE4-AB44-673161963EB2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4519FCDC-5CE4-4D5E-AD19-B76F47C40344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AE8502AA-F6C8-4F25-8507-BCCA71C2C3A9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D7E703D-6EF4-453C-8D85-1561D52D227D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99FE0634-5E6E-4796-BBD6-E18A64AE8512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dLbl>
          <c:idx val="0"/>
          <c:tx>
            <c:rich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fld id="{6C7971E7-CA73-471D-B1E1-A197B8726406}" type="CELLRANGE">
                  <a:rPr lang="en-US"/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t>[CELLRANGE]</a:t>
                </a:fld>
                <a:endParaRPr lang="en-VN"/>
              </a:p>
            </c:rich>
          </c:tx>
          <c:numFmt formatCode="0.00%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VN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dlblFieldTable/>
              <c15:xForSave val="1"/>
              <c15:showDataLabelsRange val="1"/>
            </c:ext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Sheet1!$Q$4:$Q$13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3B8D61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89B6ED5E-E549-2144-9A92-E71F9329D0D1}" type="CELLRANGE">
                      <a:rPr lang="en-VN"/>
                      <a:pPr/>
                      <a:t>[CELLRANGE]</a:t>
                    </a:fld>
                    <a:endParaRPr lang="en-V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0-7C55-47B6-B651-59D4F08319D8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9869148-C126-3042-9975-8A71B27CA22B}" type="CELLRANGE">
                      <a:rPr lang="en-VN"/>
                      <a:pPr/>
                      <a:t>[CELLRANGE]</a:t>
                    </a:fld>
                    <a:endParaRPr lang="en-V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7C55-47B6-B651-59D4F08319D8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D29091C-D4D5-194A-B103-1AEB40DD4506}" type="CELLRANGE">
                      <a:rPr lang="en-VN"/>
                      <a:pPr/>
                      <a:t>[CELLRANGE]</a:t>
                    </a:fld>
                    <a:endParaRPr lang="en-V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2-7C55-47B6-B651-59D4F08319D8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D0F60D76-4E37-B048-B71C-492B2D30D532}" type="CELLRANGE">
                      <a:rPr lang="en-VN"/>
                      <a:pPr/>
                      <a:t>[CELLRANGE]</a:t>
                    </a:fld>
                    <a:endParaRPr lang="en-V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7C55-47B6-B651-59D4F08319D8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0434A81C-F94A-3A4D-8E5D-6F459616B64F}" type="CELLRANGE">
                      <a:rPr lang="en-VN"/>
                      <a:pPr/>
                      <a:t>[CELLRANGE]</a:t>
                    </a:fld>
                    <a:endParaRPr lang="en-V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7C55-47B6-B651-59D4F08319D8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fld id="{BD7F7A7A-28BD-5D4F-920C-8B3E453E245B}" type="CELLRANGE">
                      <a:rPr lang="en-VN"/>
                      <a:pPr/>
                      <a:t>[CELLRANGE]</a:t>
                    </a:fld>
                    <a:endParaRPr lang="en-V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7C55-47B6-B651-59D4F08319D8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A530D397-FA72-BF4F-8740-4272466ECB39}" type="CELLRANGE">
                      <a:rPr lang="en-VN"/>
                      <a:pPr/>
                      <a:t>[CELLRANGE]</a:t>
                    </a:fld>
                    <a:endParaRPr lang="en-V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7C55-47B6-B651-59D4F08319D8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9918E471-446C-F644-86A7-260FAAAF11B1}" type="CELLRANGE">
                      <a:rPr lang="en-VN"/>
                      <a:pPr/>
                      <a:t>[CELLRANGE]</a:t>
                    </a:fld>
                    <a:endParaRPr lang="en-V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7C55-47B6-B651-59D4F08319D8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fld id="{D0EC9D16-B5C6-4740-B01E-CE86AA113307}" type="CELLRANGE">
                      <a:rPr lang="en-VN"/>
                      <a:pPr/>
                      <a:t>[CELLRANGE]</a:t>
                    </a:fld>
                    <a:endParaRPr lang="en-V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8-7C55-47B6-B651-59D4F08319D8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fld id="{39828E4D-9BE5-DE44-8472-C8EBDFD3EAC7}" type="CELLRANGE">
                      <a:rPr lang="en-VN"/>
                      <a:pPr/>
                      <a:t>[CELLRANGE]</a:t>
                    </a:fld>
                    <a:endParaRPr lang="en-VN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7C55-47B6-B651-59D4F08319D8}"/>
                </c:ext>
              </c:extLst>
            </c:dLbl>
            <c:numFmt formatCode="0.0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rgbClr val="18637B"/>
                    </a:solidFill>
                    <a:latin typeface="+mn-lt"/>
                    <a:ea typeface="+mn-ea"/>
                    <a:cs typeface="+mn-cs"/>
                  </a:defRPr>
                </a:pPr>
                <a:endParaRPr lang="en-V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Sheet1!$Q$4:$Q$13</c:f>
              <c:strCache>
                <c:ptCount val="10"/>
                <c:pt idx="0">
                  <c:v>300 - 499</c:v>
                </c:pt>
                <c:pt idx="1">
                  <c:v>500 - 549</c:v>
                </c:pt>
                <c:pt idx="2">
                  <c:v>550 - 579</c:v>
                </c:pt>
                <c:pt idx="3">
                  <c:v>580 - 614</c:v>
                </c:pt>
                <c:pt idx="4">
                  <c:v>615 - 639</c:v>
                </c:pt>
                <c:pt idx="5">
                  <c:v>640 - 669</c:v>
                </c:pt>
                <c:pt idx="6">
                  <c:v>670 - 699</c:v>
                </c:pt>
                <c:pt idx="7">
                  <c:v>700 - 740</c:v>
                </c:pt>
                <c:pt idx="8">
                  <c:v>740 - 799</c:v>
                </c:pt>
                <c:pt idx="9">
                  <c:v>800 - 850</c:v>
                </c:pt>
              </c:strCache>
            </c:strRef>
          </c:cat>
          <c:val>
            <c:numRef>
              <c:f>Sheet1!$Q$4:$Q$13</c:f>
              <c:numCache>
                <c:formatCode>General</c:formatCode>
                <c:ptCount val="10"/>
                <c:pt idx="0">
                  <c:v>6519492</c:v>
                </c:pt>
                <c:pt idx="1">
                  <c:v>3041842</c:v>
                </c:pt>
                <c:pt idx="2">
                  <c:v>2164528</c:v>
                </c:pt>
                <c:pt idx="3">
                  <c:v>2941866</c:v>
                </c:pt>
                <c:pt idx="4">
                  <c:v>2458647</c:v>
                </c:pt>
                <c:pt idx="5">
                  <c:v>3518879</c:v>
                </c:pt>
                <c:pt idx="6">
                  <c:v>4430433</c:v>
                </c:pt>
                <c:pt idx="7">
                  <c:v>7928362</c:v>
                </c:pt>
                <c:pt idx="8">
                  <c:v>17902609</c:v>
                </c:pt>
                <c:pt idx="9">
                  <c:v>5865639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Sheet1!$Q$4:$Q$13</c15:f>
                <c15:dlblRangeCache>
                  <c:ptCount val="10"/>
                  <c:pt idx="0">
                    <c:v>11.48%</c:v>
                  </c:pt>
                  <c:pt idx="1">
                    <c:v>5.36%</c:v>
                  </c:pt>
                  <c:pt idx="2">
                    <c:v>3.81%</c:v>
                  </c:pt>
                  <c:pt idx="3">
                    <c:v>5.18%</c:v>
                  </c:pt>
                  <c:pt idx="4">
                    <c:v>4.33%</c:v>
                  </c:pt>
                  <c:pt idx="5">
                    <c:v>6.20%</c:v>
                  </c:pt>
                  <c:pt idx="6">
                    <c:v>7.80%</c:v>
                  </c:pt>
                  <c:pt idx="7">
                    <c:v>13.97%</c:v>
                  </c:pt>
                  <c:pt idx="8">
                    <c:v>31.53%</c:v>
                  </c:pt>
                  <c:pt idx="9">
                    <c:v>10.33%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A-1A05-45FB-ACB9-1FC24B7491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-27"/>
        <c:axId val="501997616"/>
        <c:axId val="501998160"/>
      </c:barChart>
      <c:catAx>
        <c:axId val="501997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501998160"/>
        <c:crosses val="autoZero"/>
        <c:auto val="1"/>
        <c:lblAlgn val="ctr"/>
        <c:lblOffset val="100"/>
        <c:noMultiLvlLbl val="0"/>
      </c:catAx>
      <c:valAx>
        <c:axId val="50199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VN"/>
          </a:p>
        </c:txPr>
        <c:crossAx val="501997616"/>
        <c:crosses val="autoZero"/>
        <c:crossBetween val="between"/>
        <c:majorUnit val="50000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VN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4T16:25:17.742" idx="2">
    <p:pos x="10" y="10"/>
    <p:text>cần add thêm 1 hình về dữ liệu trên tập test để so sánh.</p:text>
    <p:extLst>
      <p:ext uri="{C676402C-5697-4E1C-873F-D02D1690AC5C}">
        <p15:threadingInfo xmlns:p15="http://schemas.microsoft.com/office/powerpoint/2012/main" timeZoneBias="-420"/>
      </p:ext>
    </p:extLst>
  </p:cm>
</p:cmLst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F1BD71-3D6A-4258-8BEF-3F81E52A25BA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DA07283-5AEE-4ABE-A1C9-10A003721BE1}">
      <dgm:prSet phldrT="[Text]" custT="1"/>
      <dgm:spPr>
        <a:solidFill>
          <a:srgbClr val="18637B"/>
        </a:solidFill>
      </dgm:spPr>
      <dgm:t>
        <a:bodyPr/>
        <a:lstStyle/>
        <a:p>
          <a:r>
            <a:rPr lang="en-US" sz="1800" dirty="0" err="1">
              <a:latin typeface="Roboto Light" panose="02000000000000000000" pitchFamily="2" charset="0"/>
              <a:ea typeface="Roboto Light" panose="02000000000000000000" pitchFamily="2" charset="0"/>
            </a:rPr>
            <a:t>Địa</a:t>
          </a:r>
          <a:r>
            <a:rPr lang="en-US" sz="18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800" dirty="0" err="1">
              <a:latin typeface="Roboto Light" panose="02000000000000000000" pitchFamily="2" charset="0"/>
              <a:ea typeface="Roboto Light" panose="02000000000000000000" pitchFamily="2" charset="0"/>
            </a:rPr>
            <a:t>điểm</a:t>
          </a:r>
          <a:endParaRPr lang="en-US" sz="1800" dirty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E3CBB41C-B43E-4F58-A875-1EB8A9659994}" type="parTrans" cxnId="{E19E80BC-1877-4C6F-8EE8-DB3BA587BA66}">
      <dgm:prSet/>
      <dgm:spPr/>
      <dgm:t>
        <a:bodyPr/>
        <a:lstStyle/>
        <a:p>
          <a:endParaRPr lang="en-US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8EFF3268-A943-4BED-A8D0-DC5667CC4468}" type="sibTrans" cxnId="{E19E80BC-1877-4C6F-8EE8-DB3BA587BA66}">
      <dgm:prSet/>
      <dgm:spPr/>
      <dgm:t>
        <a:bodyPr/>
        <a:lstStyle/>
        <a:p>
          <a:endParaRPr lang="en-US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0A956F98-B116-45D7-91DE-C8A608B2B28A}">
      <dgm:prSet phldrT="[Text]"/>
      <dgm:spPr/>
      <dgm:t>
        <a:bodyPr/>
        <a:lstStyle/>
        <a:p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Quan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hệ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xã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hội</a:t>
          </a:r>
          <a:endParaRPr lang="en-US" dirty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77E727DA-BCD0-41A4-B1ED-04014BB73388}" type="parTrans" cxnId="{8B0937C7-0E90-4A8B-808F-52933F876ABF}">
      <dgm:prSet/>
      <dgm:spPr/>
      <dgm:t>
        <a:bodyPr/>
        <a:lstStyle/>
        <a:p>
          <a:endParaRPr lang="en-US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19F398A6-226D-48B4-81A7-9D29098E3E4B}" type="sibTrans" cxnId="{8B0937C7-0E90-4A8B-808F-52933F876ABF}">
      <dgm:prSet/>
      <dgm:spPr/>
      <dgm:t>
        <a:bodyPr/>
        <a:lstStyle/>
        <a:p>
          <a:endParaRPr lang="en-US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C823369D-FA74-42B9-BC58-F28DC6E933DB}">
      <dgm:prSet phldrT="[Text]"/>
      <dgm:spPr>
        <a:solidFill>
          <a:srgbClr val="3B8D61"/>
        </a:solidFill>
      </dgm:spPr>
      <dgm:t>
        <a:bodyPr/>
        <a:lstStyle/>
        <a:p>
          <a:r>
            <a:rPr lang="sv-SE" dirty="0">
              <a:latin typeface="Roboto Light" panose="02000000000000000000" pitchFamily="2" charset="0"/>
              <a:ea typeface="Roboto Light" panose="02000000000000000000" pitchFamily="2" charset="0"/>
            </a:rPr>
            <a:t>Hành vi sử dụng viễn thông</a:t>
          </a:r>
          <a:endParaRPr lang="en-US" dirty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78A9E24A-22A3-4D5A-9523-029841031B3F}" type="parTrans" cxnId="{2129A851-05F2-412A-ABFD-27B2808751AB}">
      <dgm:prSet/>
      <dgm:spPr/>
      <dgm:t>
        <a:bodyPr/>
        <a:lstStyle/>
        <a:p>
          <a:endParaRPr lang="en-US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7CE358C7-DBCF-4D1E-9C32-8C8C85B7CF46}" type="sibTrans" cxnId="{2129A851-05F2-412A-ABFD-27B2808751AB}">
      <dgm:prSet/>
      <dgm:spPr/>
      <dgm:t>
        <a:bodyPr/>
        <a:lstStyle/>
        <a:p>
          <a:endParaRPr lang="en-US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4E56E47B-06E7-403B-A1F9-6C00AF222946}">
      <dgm:prSet/>
      <dgm:spPr/>
      <dgm:t>
        <a:bodyPr/>
        <a:lstStyle/>
        <a:p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Thói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quen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di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chuyển</a:t>
          </a:r>
          <a:endParaRPr lang="en-US" dirty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D7780086-F071-4E0E-8FD5-B6191E91BED7}" type="parTrans" cxnId="{F3CFE858-15BD-477A-ACC3-DDB1EFFF75D5}">
      <dgm:prSet/>
      <dgm:spPr/>
      <dgm:t>
        <a:bodyPr/>
        <a:lstStyle/>
        <a:p>
          <a:endParaRPr lang="en-US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A4B02ED9-D52C-4681-9DF2-6B1F7E276D78}" type="sibTrans" cxnId="{F3CFE858-15BD-477A-ACC3-DDB1EFFF75D5}">
      <dgm:prSet/>
      <dgm:spPr/>
      <dgm:t>
        <a:bodyPr/>
        <a:lstStyle/>
        <a:p>
          <a:endParaRPr lang="en-US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B79847A3-C289-4104-9F21-DE53961A45D7}" type="pres">
      <dgm:prSet presAssocID="{0BF1BD71-3D6A-4258-8BEF-3F81E52A25BA}" presName="Name0" presStyleCnt="0">
        <dgm:presLayoutVars>
          <dgm:chMax val="1"/>
          <dgm:chPref val="1"/>
        </dgm:presLayoutVars>
      </dgm:prSet>
      <dgm:spPr/>
    </dgm:pt>
    <dgm:pt modelId="{703B777D-34F4-44ED-A39D-633C820FD131}" type="pres">
      <dgm:prSet presAssocID="{3DA07283-5AEE-4ABE-A1C9-10A003721BE1}" presName="Parent" presStyleLbl="node0" presStyleIdx="0" presStyleCnt="1" custScaleX="72501" custScaleY="74830" custLinFactNeighborX="11810" custLinFactNeighborY="10963">
        <dgm:presLayoutVars>
          <dgm:chMax val="5"/>
          <dgm:chPref val="5"/>
        </dgm:presLayoutVars>
      </dgm:prSet>
      <dgm:spPr/>
    </dgm:pt>
    <dgm:pt modelId="{0E39C113-7A9E-43A1-8FD9-198E8647DF85}" type="pres">
      <dgm:prSet presAssocID="{3DA07283-5AEE-4ABE-A1C9-10A003721BE1}" presName="Accent1" presStyleLbl="node1" presStyleIdx="0" presStyleCnt="15"/>
      <dgm:spPr>
        <a:solidFill>
          <a:srgbClr val="18637B"/>
        </a:solidFill>
      </dgm:spPr>
    </dgm:pt>
    <dgm:pt modelId="{EAE4B4A3-0092-4067-BD30-1BE0BD25579A}" type="pres">
      <dgm:prSet presAssocID="{3DA07283-5AEE-4ABE-A1C9-10A003721BE1}" presName="Accent2" presStyleLbl="node1" presStyleIdx="1" presStyleCnt="15"/>
      <dgm:spPr>
        <a:solidFill>
          <a:srgbClr val="165751"/>
        </a:solidFill>
      </dgm:spPr>
    </dgm:pt>
    <dgm:pt modelId="{43163955-02BD-4376-914B-803120201390}" type="pres">
      <dgm:prSet presAssocID="{3DA07283-5AEE-4ABE-A1C9-10A003721BE1}" presName="Accent3" presStyleLbl="node1" presStyleIdx="2" presStyleCnt="15" custLinFactY="200000" custLinFactNeighborX="37989" custLinFactNeighborY="238941"/>
      <dgm:spPr>
        <a:solidFill>
          <a:srgbClr val="94BF6E"/>
        </a:solidFill>
      </dgm:spPr>
    </dgm:pt>
    <dgm:pt modelId="{FDF17A59-2BB4-4D19-8E57-8DF494316FBE}" type="pres">
      <dgm:prSet presAssocID="{3DA07283-5AEE-4ABE-A1C9-10A003721BE1}" presName="Accent4" presStyleLbl="node1" presStyleIdx="3" presStyleCnt="15"/>
      <dgm:spPr>
        <a:solidFill>
          <a:srgbClr val="124057"/>
        </a:solidFill>
      </dgm:spPr>
    </dgm:pt>
    <dgm:pt modelId="{E7663C40-EEE5-46E7-A987-307858C0EF1C}" type="pres">
      <dgm:prSet presAssocID="{3DA07283-5AEE-4ABE-A1C9-10A003721BE1}" presName="Accent5" presStyleLbl="node1" presStyleIdx="4" presStyleCnt="15"/>
      <dgm:spPr/>
    </dgm:pt>
    <dgm:pt modelId="{7CE6FF1F-56B9-431A-8629-A6988C90414D}" type="pres">
      <dgm:prSet presAssocID="{3DA07283-5AEE-4ABE-A1C9-10A003721BE1}" presName="Accent6" presStyleLbl="node1" presStyleIdx="5" presStyleCnt="15" custLinFactY="100000" custLinFactNeighborX="77990" custLinFactNeighborY="175323"/>
      <dgm:spPr>
        <a:solidFill>
          <a:srgbClr val="94BF6E"/>
        </a:solidFill>
      </dgm:spPr>
    </dgm:pt>
    <dgm:pt modelId="{1BE86091-2A82-4D27-A39E-817696940FE9}" type="pres">
      <dgm:prSet presAssocID="{0A956F98-B116-45D7-91DE-C8A608B2B28A}" presName="Child1" presStyleLbl="node1" presStyleIdx="6" presStyleCnt="15" custScaleX="166284" custScaleY="166283">
        <dgm:presLayoutVars>
          <dgm:chMax val="0"/>
          <dgm:chPref val="0"/>
        </dgm:presLayoutVars>
      </dgm:prSet>
      <dgm:spPr/>
    </dgm:pt>
    <dgm:pt modelId="{BBE9DF51-CD7B-4228-924B-CE27A7FDCA95}" type="pres">
      <dgm:prSet presAssocID="{0A956F98-B116-45D7-91DE-C8A608B2B28A}" presName="Accent7" presStyleCnt="0"/>
      <dgm:spPr/>
    </dgm:pt>
    <dgm:pt modelId="{A389C6D5-E476-4922-8513-5767A97B7DB0}" type="pres">
      <dgm:prSet presAssocID="{0A956F98-B116-45D7-91DE-C8A608B2B28A}" presName="AccentHold1" presStyleLbl="node1" presStyleIdx="7" presStyleCnt="15"/>
      <dgm:spPr>
        <a:solidFill>
          <a:srgbClr val="3B8D61"/>
        </a:solidFill>
      </dgm:spPr>
    </dgm:pt>
    <dgm:pt modelId="{8720662D-C794-47CE-BF72-FFE8BE20F2BE}" type="pres">
      <dgm:prSet presAssocID="{0A956F98-B116-45D7-91DE-C8A608B2B28A}" presName="Accent8" presStyleCnt="0"/>
      <dgm:spPr/>
    </dgm:pt>
    <dgm:pt modelId="{EBC0C86C-CEBD-42B7-8B10-2AF486BA4E23}" type="pres">
      <dgm:prSet presAssocID="{0A956F98-B116-45D7-91DE-C8A608B2B28A}" presName="AccentHold2" presStyleLbl="node1" presStyleIdx="8" presStyleCnt="15"/>
      <dgm:spPr>
        <a:solidFill>
          <a:srgbClr val="165751"/>
        </a:solidFill>
      </dgm:spPr>
    </dgm:pt>
    <dgm:pt modelId="{14AB384A-FC55-4D60-97A1-202C05A8FCB1}" type="pres">
      <dgm:prSet presAssocID="{4E56E47B-06E7-403B-A1F9-6C00AF222946}" presName="Child2" presStyleLbl="node1" presStyleIdx="9" presStyleCnt="15" custScaleX="175933" custScaleY="175932">
        <dgm:presLayoutVars>
          <dgm:chMax val="0"/>
          <dgm:chPref val="0"/>
        </dgm:presLayoutVars>
      </dgm:prSet>
      <dgm:spPr/>
    </dgm:pt>
    <dgm:pt modelId="{57D4D401-25EF-476F-98F3-645474D8080D}" type="pres">
      <dgm:prSet presAssocID="{4E56E47B-06E7-403B-A1F9-6C00AF222946}" presName="Accent9" presStyleCnt="0"/>
      <dgm:spPr/>
    </dgm:pt>
    <dgm:pt modelId="{2F10EE8F-A73B-4E14-B90E-84A782136002}" type="pres">
      <dgm:prSet presAssocID="{4E56E47B-06E7-403B-A1F9-6C00AF222946}" presName="AccentHold1" presStyleLbl="node1" presStyleIdx="10" presStyleCnt="15"/>
      <dgm:spPr>
        <a:solidFill>
          <a:srgbClr val="165751"/>
        </a:solidFill>
        <a:ln>
          <a:noFill/>
        </a:ln>
      </dgm:spPr>
    </dgm:pt>
    <dgm:pt modelId="{722AAAE3-9652-4219-8633-E7ADB4D230F4}" type="pres">
      <dgm:prSet presAssocID="{4E56E47B-06E7-403B-A1F9-6C00AF222946}" presName="Accent10" presStyleCnt="0"/>
      <dgm:spPr/>
    </dgm:pt>
    <dgm:pt modelId="{B776B914-7A79-4D26-99F1-31B8A2C9EFC5}" type="pres">
      <dgm:prSet presAssocID="{4E56E47B-06E7-403B-A1F9-6C00AF222946}" presName="AccentHold2" presStyleLbl="node1" presStyleIdx="11" presStyleCnt="15"/>
      <dgm:spPr/>
    </dgm:pt>
    <dgm:pt modelId="{355AFC51-8DDF-4C32-9665-D606826EC58C}" type="pres">
      <dgm:prSet presAssocID="{4E56E47B-06E7-403B-A1F9-6C00AF222946}" presName="Accent11" presStyleCnt="0"/>
      <dgm:spPr/>
    </dgm:pt>
    <dgm:pt modelId="{F3BFC1DD-C983-4ED0-9086-BA33303BD82A}" type="pres">
      <dgm:prSet presAssocID="{4E56E47B-06E7-403B-A1F9-6C00AF222946}" presName="AccentHold3" presStyleLbl="node1" presStyleIdx="12" presStyleCnt="15" custLinFactY="24907" custLinFactNeighborX="32288" custLinFactNeighborY="100000"/>
      <dgm:spPr>
        <a:solidFill>
          <a:srgbClr val="A5A5A5"/>
        </a:solidFill>
        <a:ln>
          <a:noFill/>
        </a:ln>
      </dgm:spPr>
    </dgm:pt>
    <dgm:pt modelId="{CCC7505C-F24E-4D46-B1D9-5F89E4CC06E9}" type="pres">
      <dgm:prSet presAssocID="{C823369D-FA74-42B9-BC58-F28DC6E933DB}" presName="Child3" presStyleLbl="node1" presStyleIdx="13" presStyleCnt="15" custScaleX="165582" custScaleY="165582" custLinFactNeighborX="2711" custLinFactNeighborY="1192">
        <dgm:presLayoutVars>
          <dgm:chMax val="0"/>
          <dgm:chPref val="0"/>
        </dgm:presLayoutVars>
      </dgm:prSet>
      <dgm:spPr/>
    </dgm:pt>
    <dgm:pt modelId="{861F3A1A-8D61-4640-B43F-F965A517A827}" type="pres">
      <dgm:prSet presAssocID="{C823369D-FA74-42B9-BC58-F28DC6E933DB}" presName="Accent12" presStyleCnt="0"/>
      <dgm:spPr/>
    </dgm:pt>
    <dgm:pt modelId="{FC404484-383A-44B3-AD6F-A117195643A9}" type="pres">
      <dgm:prSet presAssocID="{C823369D-FA74-42B9-BC58-F28DC6E933DB}" presName="AccentHold1" presStyleLbl="node1" presStyleIdx="14" presStyleCnt="15" custLinFactX="-91431" custLinFactY="-69033" custLinFactNeighborX="-100000" custLinFactNeighborY="-100000"/>
      <dgm:spPr>
        <a:solidFill>
          <a:srgbClr val="3B8D61"/>
        </a:solidFill>
      </dgm:spPr>
    </dgm:pt>
  </dgm:ptLst>
  <dgm:cxnLst>
    <dgm:cxn modelId="{1C592026-BC2E-426D-9E84-F2A9CB08D1BC}" type="presOf" srcId="{4E56E47B-06E7-403B-A1F9-6C00AF222946}" destId="{14AB384A-FC55-4D60-97A1-202C05A8FCB1}" srcOrd="0" destOrd="0" presId="urn:microsoft.com/office/officeart/2009/3/layout/CircleRelationship"/>
    <dgm:cxn modelId="{2129A851-05F2-412A-ABFD-27B2808751AB}" srcId="{3DA07283-5AEE-4ABE-A1C9-10A003721BE1}" destId="{C823369D-FA74-42B9-BC58-F28DC6E933DB}" srcOrd="2" destOrd="0" parTransId="{78A9E24A-22A3-4D5A-9523-029841031B3F}" sibTransId="{7CE358C7-DBCF-4D1E-9C32-8C8C85B7CF46}"/>
    <dgm:cxn modelId="{F3CFE858-15BD-477A-ACC3-DDB1EFFF75D5}" srcId="{3DA07283-5AEE-4ABE-A1C9-10A003721BE1}" destId="{4E56E47B-06E7-403B-A1F9-6C00AF222946}" srcOrd="1" destOrd="0" parTransId="{D7780086-F071-4E0E-8FD5-B6191E91BED7}" sibTransId="{A4B02ED9-D52C-4681-9DF2-6B1F7E276D78}"/>
    <dgm:cxn modelId="{FE4AB083-1F74-450E-8CFD-6B8AA8497303}" type="presOf" srcId="{0A956F98-B116-45D7-91DE-C8A608B2B28A}" destId="{1BE86091-2A82-4D27-A39E-817696940FE9}" srcOrd="0" destOrd="0" presId="urn:microsoft.com/office/officeart/2009/3/layout/CircleRelationship"/>
    <dgm:cxn modelId="{E19E80BC-1877-4C6F-8EE8-DB3BA587BA66}" srcId="{0BF1BD71-3D6A-4258-8BEF-3F81E52A25BA}" destId="{3DA07283-5AEE-4ABE-A1C9-10A003721BE1}" srcOrd="0" destOrd="0" parTransId="{E3CBB41C-B43E-4F58-A875-1EB8A9659994}" sibTransId="{8EFF3268-A943-4BED-A8D0-DC5667CC4468}"/>
    <dgm:cxn modelId="{8B0937C7-0E90-4A8B-808F-52933F876ABF}" srcId="{3DA07283-5AEE-4ABE-A1C9-10A003721BE1}" destId="{0A956F98-B116-45D7-91DE-C8A608B2B28A}" srcOrd="0" destOrd="0" parTransId="{77E727DA-BCD0-41A4-B1ED-04014BB73388}" sibTransId="{19F398A6-226D-48B4-81A7-9D29098E3E4B}"/>
    <dgm:cxn modelId="{03B533CF-661D-4326-8BB5-34BD587AE59A}" type="presOf" srcId="{3DA07283-5AEE-4ABE-A1C9-10A003721BE1}" destId="{703B777D-34F4-44ED-A39D-633C820FD131}" srcOrd="0" destOrd="0" presId="urn:microsoft.com/office/officeart/2009/3/layout/CircleRelationship"/>
    <dgm:cxn modelId="{CAB0F2E2-A0F9-4803-98D1-AAD6D84A476D}" type="presOf" srcId="{0BF1BD71-3D6A-4258-8BEF-3F81E52A25BA}" destId="{B79847A3-C289-4104-9F21-DE53961A45D7}" srcOrd="0" destOrd="0" presId="urn:microsoft.com/office/officeart/2009/3/layout/CircleRelationship"/>
    <dgm:cxn modelId="{DCFAC3F1-ABD8-45CB-B8C7-F2340AD44D6D}" type="presOf" srcId="{C823369D-FA74-42B9-BC58-F28DC6E933DB}" destId="{CCC7505C-F24E-4D46-B1D9-5F89E4CC06E9}" srcOrd="0" destOrd="0" presId="urn:microsoft.com/office/officeart/2009/3/layout/CircleRelationship"/>
    <dgm:cxn modelId="{519036A1-5AEB-44CD-B1A3-7C91C9CDA298}" type="presParOf" srcId="{B79847A3-C289-4104-9F21-DE53961A45D7}" destId="{703B777D-34F4-44ED-A39D-633C820FD131}" srcOrd="0" destOrd="0" presId="urn:microsoft.com/office/officeart/2009/3/layout/CircleRelationship"/>
    <dgm:cxn modelId="{62859FFA-5964-4B0A-B3A5-D948E08752BC}" type="presParOf" srcId="{B79847A3-C289-4104-9F21-DE53961A45D7}" destId="{0E39C113-7A9E-43A1-8FD9-198E8647DF85}" srcOrd="1" destOrd="0" presId="urn:microsoft.com/office/officeart/2009/3/layout/CircleRelationship"/>
    <dgm:cxn modelId="{1BD50865-5049-419F-8D6A-C637EA853E45}" type="presParOf" srcId="{B79847A3-C289-4104-9F21-DE53961A45D7}" destId="{EAE4B4A3-0092-4067-BD30-1BE0BD25579A}" srcOrd="2" destOrd="0" presId="urn:microsoft.com/office/officeart/2009/3/layout/CircleRelationship"/>
    <dgm:cxn modelId="{253EA8CE-310A-42AA-93DF-42E7747864E8}" type="presParOf" srcId="{B79847A3-C289-4104-9F21-DE53961A45D7}" destId="{43163955-02BD-4376-914B-803120201390}" srcOrd="3" destOrd="0" presId="urn:microsoft.com/office/officeart/2009/3/layout/CircleRelationship"/>
    <dgm:cxn modelId="{64F7135F-67DD-4BB8-8A72-C0C245E90F3A}" type="presParOf" srcId="{B79847A3-C289-4104-9F21-DE53961A45D7}" destId="{FDF17A59-2BB4-4D19-8E57-8DF494316FBE}" srcOrd="4" destOrd="0" presId="urn:microsoft.com/office/officeart/2009/3/layout/CircleRelationship"/>
    <dgm:cxn modelId="{1801DF37-47FD-4E42-8B92-152E7615AF76}" type="presParOf" srcId="{B79847A3-C289-4104-9F21-DE53961A45D7}" destId="{E7663C40-EEE5-46E7-A987-307858C0EF1C}" srcOrd="5" destOrd="0" presId="urn:microsoft.com/office/officeart/2009/3/layout/CircleRelationship"/>
    <dgm:cxn modelId="{D59FB9C9-0828-4DFD-97A9-0D20149DFF24}" type="presParOf" srcId="{B79847A3-C289-4104-9F21-DE53961A45D7}" destId="{7CE6FF1F-56B9-431A-8629-A6988C90414D}" srcOrd="6" destOrd="0" presId="urn:microsoft.com/office/officeart/2009/3/layout/CircleRelationship"/>
    <dgm:cxn modelId="{44BDD447-8681-4BD7-89D4-2BF4EB6FD2DD}" type="presParOf" srcId="{B79847A3-C289-4104-9F21-DE53961A45D7}" destId="{1BE86091-2A82-4D27-A39E-817696940FE9}" srcOrd="7" destOrd="0" presId="urn:microsoft.com/office/officeart/2009/3/layout/CircleRelationship"/>
    <dgm:cxn modelId="{F1183A4D-E635-4604-A26C-93E1179969AC}" type="presParOf" srcId="{B79847A3-C289-4104-9F21-DE53961A45D7}" destId="{BBE9DF51-CD7B-4228-924B-CE27A7FDCA95}" srcOrd="8" destOrd="0" presId="urn:microsoft.com/office/officeart/2009/3/layout/CircleRelationship"/>
    <dgm:cxn modelId="{EF00BDBB-4A62-4B16-9D7A-9E5F01BE868F}" type="presParOf" srcId="{BBE9DF51-CD7B-4228-924B-CE27A7FDCA95}" destId="{A389C6D5-E476-4922-8513-5767A97B7DB0}" srcOrd="0" destOrd="0" presId="urn:microsoft.com/office/officeart/2009/3/layout/CircleRelationship"/>
    <dgm:cxn modelId="{FD3DADFE-26D9-422D-9765-E641866BDC13}" type="presParOf" srcId="{B79847A3-C289-4104-9F21-DE53961A45D7}" destId="{8720662D-C794-47CE-BF72-FFE8BE20F2BE}" srcOrd="9" destOrd="0" presId="urn:microsoft.com/office/officeart/2009/3/layout/CircleRelationship"/>
    <dgm:cxn modelId="{CDEEFE98-C179-488D-B9C8-AD6312B62AB7}" type="presParOf" srcId="{8720662D-C794-47CE-BF72-FFE8BE20F2BE}" destId="{EBC0C86C-CEBD-42B7-8B10-2AF486BA4E23}" srcOrd="0" destOrd="0" presId="urn:microsoft.com/office/officeart/2009/3/layout/CircleRelationship"/>
    <dgm:cxn modelId="{B2A484B5-0AC9-4364-B89D-96899EFB662B}" type="presParOf" srcId="{B79847A3-C289-4104-9F21-DE53961A45D7}" destId="{14AB384A-FC55-4D60-97A1-202C05A8FCB1}" srcOrd="10" destOrd="0" presId="urn:microsoft.com/office/officeart/2009/3/layout/CircleRelationship"/>
    <dgm:cxn modelId="{88763236-2731-45FB-8D1B-9A50B0D0456A}" type="presParOf" srcId="{B79847A3-C289-4104-9F21-DE53961A45D7}" destId="{57D4D401-25EF-476F-98F3-645474D8080D}" srcOrd="11" destOrd="0" presId="urn:microsoft.com/office/officeart/2009/3/layout/CircleRelationship"/>
    <dgm:cxn modelId="{0E928F38-56B1-427F-819D-917E21F2B740}" type="presParOf" srcId="{57D4D401-25EF-476F-98F3-645474D8080D}" destId="{2F10EE8F-A73B-4E14-B90E-84A782136002}" srcOrd="0" destOrd="0" presId="urn:microsoft.com/office/officeart/2009/3/layout/CircleRelationship"/>
    <dgm:cxn modelId="{A2AC8E2B-AF5D-40F6-A961-E8A32041EC75}" type="presParOf" srcId="{B79847A3-C289-4104-9F21-DE53961A45D7}" destId="{722AAAE3-9652-4219-8633-E7ADB4D230F4}" srcOrd="12" destOrd="0" presId="urn:microsoft.com/office/officeart/2009/3/layout/CircleRelationship"/>
    <dgm:cxn modelId="{07519724-E54B-4FBD-97F0-9465B73232C2}" type="presParOf" srcId="{722AAAE3-9652-4219-8633-E7ADB4D230F4}" destId="{B776B914-7A79-4D26-99F1-31B8A2C9EFC5}" srcOrd="0" destOrd="0" presId="urn:microsoft.com/office/officeart/2009/3/layout/CircleRelationship"/>
    <dgm:cxn modelId="{31C211D0-B990-4FEA-887D-303A5EE20A99}" type="presParOf" srcId="{B79847A3-C289-4104-9F21-DE53961A45D7}" destId="{355AFC51-8DDF-4C32-9665-D606826EC58C}" srcOrd="13" destOrd="0" presId="urn:microsoft.com/office/officeart/2009/3/layout/CircleRelationship"/>
    <dgm:cxn modelId="{66B653A6-7682-40CA-9895-51764342D33F}" type="presParOf" srcId="{355AFC51-8DDF-4C32-9665-D606826EC58C}" destId="{F3BFC1DD-C983-4ED0-9086-BA33303BD82A}" srcOrd="0" destOrd="0" presId="urn:microsoft.com/office/officeart/2009/3/layout/CircleRelationship"/>
    <dgm:cxn modelId="{F034A629-BD70-4856-995F-4C375434A81F}" type="presParOf" srcId="{B79847A3-C289-4104-9F21-DE53961A45D7}" destId="{CCC7505C-F24E-4D46-B1D9-5F89E4CC06E9}" srcOrd="14" destOrd="0" presId="urn:microsoft.com/office/officeart/2009/3/layout/CircleRelationship"/>
    <dgm:cxn modelId="{A98F566C-2A8B-4049-87A4-BB3164D94D62}" type="presParOf" srcId="{B79847A3-C289-4104-9F21-DE53961A45D7}" destId="{861F3A1A-8D61-4640-B43F-F965A517A827}" srcOrd="15" destOrd="0" presId="urn:microsoft.com/office/officeart/2009/3/layout/CircleRelationship"/>
    <dgm:cxn modelId="{603A0036-E488-444D-B018-B2364E579E39}" type="presParOf" srcId="{861F3A1A-8D61-4640-B43F-F965A517A827}" destId="{FC404484-383A-44B3-AD6F-A117195643A9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C48E72-A495-4E5D-9D13-F8ACF678AAD7}" type="doc">
      <dgm:prSet loTypeId="urn:microsoft.com/office/officeart/2005/8/layout/funnel1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018E668-32A4-419E-95C1-54AFFC407347}">
      <dgm:prSet phldrT="[Text]"/>
      <dgm:spPr>
        <a:solidFill>
          <a:srgbClr val="3B8D61"/>
        </a:solidFill>
        <a:ln>
          <a:noFill/>
        </a:ln>
      </dgm:spPr>
      <dgm:t>
        <a:bodyPr/>
        <a:lstStyle/>
        <a:p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Hành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vi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sử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dụng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viễn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thông</a:t>
          </a:r>
          <a:endParaRPr lang="en-US" dirty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0BC59F1E-09A3-4A04-9FEB-AD4C19747900}" type="parTrans" cxnId="{C465EB97-D658-44CD-8598-32C149A9CD57}">
      <dgm:prSet/>
      <dgm:spPr/>
      <dgm:t>
        <a:bodyPr/>
        <a:lstStyle/>
        <a:p>
          <a:endParaRPr lang="en-US"/>
        </a:p>
      </dgm:t>
    </dgm:pt>
    <dgm:pt modelId="{6D1464AA-BF4A-4EDF-90E6-DFBB7A556C66}" type="sibTrans" cxnId="{C465EB97-D658-44CD-8598-32C149A9CD57}">
      <dgm:prSet/>
      <dgm:spPr/>
      <dgm:t>
        <a:bodyPr/>
        <a:lstStyle/>
        <a:p>
          <a:endParaRPr lang="en-US"/>
        </a:p>
      </dgm:t>
    </dgm:pt>
    <dgm:pt modelId="{7F7DFF38-D194-46C3-8CD3-006C312A971B}">
      <dgm:prSet phldrT="[Text]"/>
      <dgm:spPr>
        <a:solidFill>
          <a:srgbClr val="A5A5A5"/>
        </a:solidFill>
        <a:ln>
          <a:noFill/>
        </a:ln>
      </dgm:spPr>
      <dgm:t>
        <a:bodyPr/>
        <a:lstStyle/>
        <a:p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Quan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hệ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xã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hội</a:t>
          </a:r>
          <a:endParaRPr lang="en-US" dirty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1FD2AEE7-1B3D-41A9-85AE-021D5AA2CF44}" type="parTrans" cxnId="{DBB16691-9D2D-476F-8E30-22DC22DD6129}">
      <dgm:prSet/>
      <dgm:spPr/>
      <dgm:t>
        <a:bodyPr/>
        <a:lstStyle/>
        <a:p>
          <a:endParaRPr lang="en-US"/>
        </a:p>
      </dgm:t>
    </dgm:pt>
    <dgm:pt modelId="{1CAF331F-B18C-429D-8D24-315FE69A14F4}" type="sibTrans" cxnId="{DBB16691-9D2D-476F-8E30-22DC22DD6129}">
      <dgm:prSet/>
      <dgm:spPr/>
      <dgm:t>
        <a:bodyPr/>
        <a:lstStyle/>
        <a:p>
          <a:endParaRPr lang="en-US"/>
        </a:p>
      </dgm:t>
    </dgm:pt>
    <dgm:pt modelId="{EF1D28C9-36EE-4DC6-94B2-51745BC639FA}">
      <dgm:prSet phldrT="[Text]"/>
      <dgm:spPr>
        <a:solidFill>
          <a:srgbClr val="18637B"/>
        </a:solidFill>
      </dgm:spPr>
      <dgm:t>
        <a:bodyPr/>
        <a:lstStyle/>
        <a:p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Địa</a:t>
          </a:r>
          <a:r>
            <a:rPr lang="en-US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dirty="0" err="1">
              <a:latin typeface="Roboto Light" panose="02000000000000000000" pitchFamily="2" charset="0"/>
              <a:ea typeface="Roboto Light" panose="02000000000000000000" pitchFamily="2" charset="0"/>
            </a:rPr>
            <a:t>điểm</a:t>
          </a:r>
          <a:endParaRPr lang="en-US" dirty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C6ED7650-DD71-464B-B434-370BE1FFBBDE}" type="parTrans" cxnId="{30A5745C-29C4-4B20-8520-632E7C31B151}">
      <dgm:prSet/>
      <dgm:spPr/>
      <dgm:t>
        <a:bodyPr/>
        <a:lstStyle/>
        <a:p>
          <a:endParaRPr lang="en-US"/>
        </a:p>
      </dgm:t>
    </dgm:pt>
    <dgm:pt modelId="{77EC2C9D-5F8F-4F23-AF07-BD7778C193AD}" type="sibTrans" cxnId="{30A5745C-29C4-4B20-8520-632E7C31B151}">
      <dgm:prSet/>
      <dgm:spPr/>
      <dgm:t>
        <a:bodyPr/>
        <a:lstStyle/>
        <a:p>
          <a:endParaRPr lang="en-US"/>
        </a:p>
      </dgm:t>
    </dgm:pt>
    <dgm:pt modelId="{7CA50E0C-E46D-497D-BD3F-7EAB3808DD5B}">
      <dgm:prSet phldrT="[Text]"/>
      <dgm:spPr/>
      <dgm:t>
        <a:bodyPr/>
        <a:lstStyle/>
        <a:p>
          <a:r>
            <a:rPr lang="en-US" dirty="0" err="1"/>
            <a:t>Dữ</a:t>
          </a:r>
          <a:r>
            <a:rPr lang="en-US" dirty="0"/>
            <a:t> </a:t>
          </a:r>
          <a:r>
            <a:rPr lang="en-US" dirty="0" err="1"/>
            <a:t>liệu</a:t>
          </a:r>
          <a:r>
            <a:rPr lang="en-US" dirty="0"/>
            <a:t> </a:t>
          </a:r>
          <a:r>
            <a:rPr lang="en-US" dirty="0" err="1"/>
            <a:t>được</a:t>
          </a:r>
          <a:r>
            <a:rPr lang="en-US" dirty="0"/>
            <a:t> </a:t>
          </a:r>
          <a:r>
            <a:rPr lang="en-US" dirty="0" err="1"/>
            <a:t>đưa</a:t>
          </a:r>
          <a:r>
            <a:rPr lang="en-US" dirty="0"/>
            <a:t> </a:t>
          </a:r>
          <a:r>
            <a:rPr lang="en-US" dirty="0" err="1"/>
            <a:t>vào</a:t>
          </a:r>
          <a:r>
            <a:rPr lang="en-US" dirty="0"/>
            <a:t> </a:t>
          </a:r>
          <a:r>
            <a:rPr lang="en-US" dirty="0" err="1"/>
            <a:t>mô</a:t>
          </a:r>
          <a:r>
            <a:rPr lang="en-US" dirty="0"/>
            <a:t> </a:t>
          </a:r>
          <a:r>
            <a:rPr lang="en-US" dirty="0" err="1"/>
            <a:t>hình</a:t>
          </a:r>
          <a:endParaRPr lang="en-US" dirty="0"/>
        </a:p>
      </dgm:t>
    </dgm:pt>
    <dgm:pt modelId="{04CE9050-223B-42CD-97ED-AF01C9182680}" type="sibTrans" cxnId="{49176D51-C950-413B-9E49-E903BF11BB6F}">
      <dgm:prSet/>
      <dgm:spPr/>
      <dgm:t>
        <a:bodyPr/>
        <a:lstStyle/>
        <a:p>
          <a:endParaRPr lang="en-US"/>
        </a:p>
      </dgm:t>
    </dgm:pt>
    <dgm:pt modelId="{5FC868D8-745D-462D-A2AD-4DAD8D565C2A}" type="parTrans" cxnId="{49176D51-C950-413B-9E49-E903BF11BB6F}">
      <dgm:prSet/>
      <dgm:spPr/>
      <dgm:t>
        <a:bodyPr/>
        <a:lstStyle/>
        <a:p>
          <a:endParaRPr lang="en-US"/>
        </a:p>
      </dgm:t>
    </dgm:pt>
    <dgm:pt modelId="{C210B757-E6C5-4737-8DDD-EE126E434B47}" type="pres">
      <dgm:prSet presAssocID="{CEC48E72-A495-4E5D-9D13-F8ACF678AAD7}" presName="Name0" presStyleCnt="0">
        <dgm:presLayoutVars>
          <dgm:chMax val="4"/>
          <dgm:resizeHandles val="exact"/>
        </dgm:presLayoutVars>
      </dgm:prSet>
      <dgm:spPr/>
    </dgm:pt>
    <dgm:pt modelId="{75E58741-B9BE-4EB7-8E6B-9839DC504780}" type="pres">
      <dgm:prSet presAssocID="{CEC48E72-A495-4E5D-9D13-F8ACF678AAD7}" presName="ellipse" presStyleLbl="trBgShp" presStyleIdx="0" presStyleCnt="1" custScaleX="98598" custScaleY="107961" custLinFactNeighborX="155" custLinFactNeighborY="-37594"/>
      <dgm:spPr>
        <a:solidFill>
          <a:srgbClr val="18637B">
            <a:alpha val="40000"/>
          </a:srgbClr>
        </a:solidFill>
      </dgm:spPr>
    </dgm:pt>
    <dgm:pt modelId="{30D3D114-44A6-426B-B6D6-2460B1B3A57D}" type="pres">
      <dgm:prSet presAssocID="{CEC48E72-A495-4E5D-9D13-F8ACF678AAD7}" presName="arrow1" presStyleLbl="fgShp" presStyleIdx="0" presStyleCnt="1" custScaleY="93137" custLinFactNeighborX="-522" custLinFactNeighborY="-8375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5D0B79E7-B98F-4337-BB5E-61326308B189}" type="pres">
      <dgm:prSet presAssocID="{CEC48E72-A495-4E5D-9D13-F8ACF678AAD7}" presName="rectangle" presStyleLbl="revTx" presStyleIdx="0" presStyleCnt="1" custScaleY="60583" custLinFactNeighborX="-43" custLinFactNeighborY="31137">
        <dgm:presLayoutVars>
          <dgm:bulletEnabled val="1"/>
        </dgm:presLayoutVars>
      </dgm:prSet>
      <dgm:spPr/>
    </dgm:pt>
    <dgm:pt modelId="{4556EF81-E490-409B-ACD6-07DB7DD517BC}" type="pres">
      <dgm:prSet presAssocID="{7F7DFF38-D194-46C3-8CD3-006C312A971B}" presName="item1" presStyleLbl="node1" presStyleIdx="0" presStyleCnt="3" custLinFactNeighborX="-14219" custLinFactNeighborY="-2921">
        <dgm:presLayoutVars>
          <dgm:bulletEnabled val="1"/>
        </dgm:presLayoutVars>
      </dgm:prSet>
      <dgm:spPr/>
    </dgm:pt>
    <dgm:pt modelId="{972B1C87-6E6F-4126-AF5D-89AD7AEAF0F8}" type="pres">
      <dgm:prSet presAssocID="{EF1D28C9-36EE-4DC6-94B2-51745BC639FA}" presName="item2" presStyleLbl="node1" presStyleIdx="1" presStyleCnt="3" custLinFactNeighborX="-13688" custLinFactNeighborY="-33186">
        <dgm:presLayoutVars>
          <dgm:bulletEnabled val="1"/>
        </dgm:presLayoutVars>
      </dgm:prSet>
      <dgm:spPr/>
    </dgm:pt>
    <dgm:pt modelId="{724CDB52-6E8A-4C6F-9037-63228A2FDC92}" type="pres">
      <dgm:prSet presAssocID="{7CA50E0C-E46D-497D-BD3F-7EAB3808DD5B}" presName="item3" presStyleLbl="node1" presStyleIdx="2" presStyleCnt="3" custLinFactNeighborX="17363" custLinFactNeighborY="15696">
        <dgm:presLayoutVars>
          <dgm:bulletEnabled val="1"/>
        </dgm:presLayoutVars>
      </dgm:prSet>
      <dgm:spPr/>
    </dgm:pt>
    <dgm:pt modelId="{0CED3A69-F067-4112-B21B-7D6EBD585ABE}" type="pres">
      <dgm:prSet presAssocID="{CEC48E72-A495-4E5D-9D13-F8ACF678AAD7}" presName="funnel" presStyleLbl="trAlignAcc1" presStyleIdx="0" presStyleCnt="1" custScaleY="106365" custLinFactNeighborX="0" custLinFactNeighborY="-15396"/>
      <dgm:spPr>
        <a:ln>
          <a:solidFill>
            <a:srgbClr val="18637B"/>
          </a:solidFill>
        </a:ln>
      </dgm:spPr>
    </dgm:pt>
  </dgm:ptLst>
  <dgm:cxnLst>
    <dgm:cxn modelId="{F70E0324-9F60-4F9A-AD03-8388B36C8A80}" type="presOf" srcId="{CEC48E72-A495-4E5D-9D13-F8ACF678AAD7}" destId="{C210B757-E6C5-4737-8DDD-EE126E434B47}" srcOrd="0" destOrd="0" presId="urn:microsoft.com/office/officeart/2005/8/layout/funnel1"/>
    <dgm:cxn modelId="{07F60249-18D5-4F6E-A231-EEF607901855}" type="presOf" srcId="{EF1D28C9-36EE-4DC6-94B2-51745BC639FA}" destId="{4556EF81-E490-409B-ACD6-07DB7DD517BC}" srcOrd="0" destOrd="0" presId="urn:microsoft.com/office/officeart/2005/8/layout/funnel1"/>
    <dgm:cxn modelId="{49176D51-C950-413B-9E49-E903BF11BB6F}" srcId="{CEC48E72-A495-4E5D-9D13-F8ACF678AAD7}" destId="{7CA50E0C-E46D-497D-BD3F-7EAB3808DD5B}" srcOrd="3" destOrd="0" parTransId="{5FC868D8-745D-462D-A2AD-4DAD8D565C2A}" sibTransId="{04CE9050-223B-42CD-97ED-AF01C9182680}"/>
    <dgm:cxn modelId="{6B1AE455-FC44-4E2E-9DB3-4E6CDBCE6501}" type="presOf" srcId="{7CA50E0C-E46D-497D-BD3F-7EAB3808DD5B}" destId="{5D0B79E7-B98F-4337-BB5E-61326308B189}" srcOrd="0" destOrd="0" presId="urn:microsoft.com/office/officeart/2005/8/layout/funnel1"/>
    <dgm:cxn modelId="{30A5745C-29C4-4B20-8520-632E7C31B151}" srcId="{CEC48E72-A495-4E5D-9D13-F8ACF678AAD7}" destId="{EF1D28C9-36EE-4DC6-94B2-51745BC639FA}" srcOrd="2" destOrd="0" parTransId="{C6ED7650-DD71-464B-B434-370BE1FFBBDE}" sibTransId="{77EC2C9D-5F8F-4F23-AF07-BD7778C193AD}"/>
    <dgm:cxn modelId="{95DA656A-DB20-4BE8-A164-13D9B4F6202A}" type="presOf" srcId="{B018E668-32A4-419E-95C1-54AFFC407347}" destId="{724CDB52-6E8A-4C6F-9037-63228A2FDC92}" srcOrd="0" destOrd="0" presId="urn:microsoft.com/office/officeart/2005/8/layout/funnel1"/>
    <dgm:cxn modelId="{854E588D-97D2-48DB-8069-BCF140230528}" type="presOf" srcId="{7F7DFF38-D194-46C3-8CD3-006C312A971B}" destId="{972B1C87-6E6F-4126-AF5D-89AD7AEAF0F8}" srcOrd="0" destOrd="0" presId="urn:microsoft.com/office/officeart/2005/8/layout/funnel1"/>
    <dgm:cxn modelId="{DBB16691-9D2D-476F-8E30-22DC22DD6129}" srcId="{CEC48E72-A495-4E5D-9D13-F8ACF678AAD7}" destId="{7F7DFF38-D194-46C3-8CD3-006C312A971B}" srcOrd="1" destOrd="0" parTransId="{1FD2AEE7-1B3D-41A9-85AE-021D5AA2CF44}" sibTransId="{1CAF331F-B18C-429D-8D24-315FE69A14F4}"/>
    <dgm:cxn modelId="{C465EB97-D658-44CD-8598-32C149A9CD57}" srcId="{CEC48E72-A495-4E5D-9D13-F8ACF678AAD7}" destId="{B018E668-32A4-419E-95C1-54AFFC407347}" srcOrd="0" destOrd="0" parTransId="{0BC59F1E-09A3-4A04-9FEB-AD4C19747900}" sibTransId="{6D1464AA-BF4A-4EDF-90E6-DFBB7A556C66}"/>
    <dgm:cxn modelId="{45D909DA-1A24-4F89-9416-10C1738050BA}" type="presParOf" srcId="{C210B757-E6C5-4737-8DDD-EE126E434B47}" destId="{75E58741-B9BE-4EB7-8E6B-9839DC504780}" srcOrd="0" destOrd="0" presId="urn:microsoft.com/office/officeart/2005/8/layout/funnel1"/>
    <dgm:cxn modelId="{AD932E20-C7A8-45F3-B531-78BB9403BCE3}" type="presParOf" srcId="{C210B757-E6C5-4737-8DDD-EE126E434B47}" destId="{30D3D114-44A6-426B-B6D6-2460B1B3A57D}" srcOrd="1" destOrd="0" presId="urn:microsoft.com/office/officeart/2005/8/layout/funnel1"/>
    <dgm:cxn modelId="{419BACC7-D27B-4C2D-8E06-948F6F6F52E7}" type="presParOf" srcId="{C210B757-E6C5-4737-8DDD-EE126E434B47}" destId="{5D0B79E7-B98F-4337-BB5E-61326308B189}" srcOrd="2" destOrd="0" presId="urn:microsoft.com/office/officeart/2005/8/layout/funnel1"/>
    <dgm:cxn modelId="{6C897B4A-F72F-4152-BC1C-6829F232C4BE}" type="presParOf" srcId="{C210B757-E6C5-4737-8DDD-EE126E434B47}" destId="{4556EF81-E490-409B-ACD6-07DB7DD517BC}" srcOrd="3" destOrd="0" presId="urn:microsoft.com/office/officeart/2005/8/layout/funnel1"/>
    <dgm:cxn modelId="{80C726CB-2EEA-4307-8B52-8F6C6F134173}" type="presParOf" srcId="{C210B757-E6C5-4737-8DDD-EE126E434B47}" destId="{972B1C87-6E6F-4126-AF5D-89AD7AEAF0F8}" srcOrd="4" destOrd="0" presId="urn:microsoft.com/office/officeart/2005/8/layout/funnel1"/>
    <dgm:cxn modelId="{607518CA-5C3B-4B47-BE4F-3200DCCC67FA}" type="presParOf" srcId="{C210B757-E6C5-4737-8DDD-EE126E434B47}" destId="{724CDB52-6E8A-4C6F-9037-63228A2FDC92}" srcOrd="5" destOrd="0" presId="urn:microsoft.com/office/officeart/2005/8/layout/funnel1"/>
    <dgm:cxn modelId="{D3218B08-BEC4-4A9D-A396-EB8A90646702}" type="presParOf" srcId="{C210B757-E6C5-4737-8DDD-EE126E434B47}" destId="{0CED3A69-F067-4112-B21B-7D6EBD585AB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B777D-34F4-44ED-A39D-633C820FD131}">
      <dsp:nvSpPr>
        <dsp:cNvPr id="0" name=""/>
        <dsp:cNvSpPr/>
      </dsp:nvSpPr>
      <dsp:spPr>
        <a:xfrm>
          <a:off x="1356857" y="1113949"/>
          <a:ext cx="1673016" cy="1726953"/>
        </a:xfrm>
        <a:prstGeom prst="ellipse">
          <a:avLst/>
        </a:prstGeom>
        <a:solidFill>
          <a:srgbClr val="18637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Địa</a:t>
          </a:r>
          <a:r>
            <a:rPr lang="en-US" sz="18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8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điểm</a:t>
          </a:r>
          <a:endParaRPr lang="en-US" sz="1800" kern="1200" dirty="0">
            <a:latin typeface="Roboto Light" panose="02000000000000000000" pitchFamily="2" charset="0"/>
            <a:ea typeface="Roboto Light" panose="02000000000000000000" pitchFamily="2" charset="0"/>
          </a:endParaRPr>
        </a:p>
      </dsp:txBody>
      <dsp:txXfrm>
        <a:off x="1601865" y="1366855"/>
        <a:ext cx="1183000" cy="1221141"/>
      </dsp:txXfrm>
    </dsp:sp>
    <dsp:sp modelId="{0E39C113-7A9E-43A1-8FD9-198E8647DF85}">
      <dsp:nvSpPr>
        <dsp:cNvPr id="0" name=""/>
        <dsp:cNvSpPr/>
      </dsp:nvSpPr>
      <dsp:spPr>
        <a:xfrm>
          <a:off x="2083909" y="465353"/>
          <a:ext cx="256555" cy="256665"/>
        </a:xfrm>
        <a:prstGeom prst="ellipse">
          <a:avLst/>
        </a:prstGeom>
        <a:solidFill>
          <a:srgbClr val="18637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E4B4A3-0092-4067-BD30-1BE0BD25579A}">
      <dsp:nvSpPr>
        <dsp:cNvPr id="0" name=""/>
        <dsp:cNvSpPr/>
      </dsp:nvSpPr>
      <dsp:spPr>
        <a:xfrm>
          <a:off x="1476602" y="2706866"/>
          <a:ext cx="186026" cy="186028"/>
        </a:xfrm>
        <a:prstGeom prst="ellipse">
          <a:avLst/>
        </a:prstGeom>
        <a:solidFill>
          <a:srgbClr val="1657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163955-02BD-4376-914B-803120201390}">
      <dsp:nvSpPr>
        <dsp:cNvPr id="0" name=""/>
        <dsp:cNvSpPr/>
      </dsp:nvSpPr>
      <dsp:spPr>
        <a:xfrm>
          <a:off x="3293929" y="2323672"/>
          <a:ext cx="186026" cy="186028"/>
        </a:xfrm>
        <a:prstGeom prst="ellipse">
          <a:avLst/>
        </a:prstGeom>
        <a:solidFill>
          <a:srgbClr val="94BF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F17A59-2BB4-4D19-8E57-8DF494316FBE}">
      <dsp:nvSpPr>
        <dsp:cNvPr id="0" name=""/>
        <dsp:cNvSpPr/>
      </dsp:nvSpPr>
      <dsp:spPr>
        <a:xfrm>
          <a:off x="2334310" y="2904758"/>
          <a:ext cx="256555" cy="256665"/>
        </a:xfrm>
        <a:prstGeom prst="ellipse">
          <a:avLst/>
        </a:prstGeom>
        <a:solidFill>
          <a:srgbClr val="12405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663C40-EEE5-46E7-A987-307858C0EF1C}">
      <dsp:nvSpPr>
        <dsp:cNvPr id="0" name=""/>
        <dsp:cNvSpPr/>
      </dsp:nvSpPr>
      <dsp:spPr>
        <a:xfrm>
          <a:off x="1528670" y="830131"/>
          <a:ext cx="186026" cy="18602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E6FF1F-56B9-431A-8629-A6988C90414D}">
      <dsp:nvSpPr>
        <dsp:cNvPr id="0" name=""/>
        <dsp:cNvSpPr/>
      </dsp:nvSpPr>
      <dsp:spPr>
        <a:xfrm>
          <a:off x="1088219" y="2406451"/>
          <a:ext cx="186026" cy="186028"/>
        </a:xfrm>
        <a:prstGeom prst="ellipse">
          <a:avLst/>
        </a:prstGeom>
        <a:solidFill>
          <a:srgbClr val="94BF6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E86091-2A82-4D27-A39E-817696940FE9}">
      <dsp:nvSpPr>
        <dsp:cNvPr id="0" name=""/>
        <dsp:cNvSpPr/>
      </dsp:nvSpPr>
      <dsp:spPr>
        <a:xfrm>
          <a:off x="-265262" y="676188"/>
          <a:ext cx="1560039" cy="155967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Quan</a:t>
          </a:r>
          <a:r>
            <a:rPr lang="en-US" sz="16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6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hệ</a:t>
          </a:r>
          <a:r>
            <a:rPr lang="en-US" sz="16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6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xã</a:t>
          </a:r>
          <a:r>
            <a:rPr lang="en-US" sz="16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6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hội</a:t>
          </a:r>
          <a:endParaRPr lang="en-US" sz="1600" kern="1200" dirty="0">
            <a:latin typeface="Roboto Light" panose="02000000000000000000" pitchFamily="2" charset="0"/>
            <a:ea typeface="Roboto Light" panose="02000000000000000000" pitchFamily="2" charset="0"/>
          </a:endParaRPr>
        </a:p>
      </dsp:txBody>
      <dsp:txXfrm>
        <a:off x="-36800" y="904597"/>
        <a:ext cx="1103115" cy="1102854"/>
      </dsp:txXfrm>
    </dsp:sp>
    <dsp:sp modelId="{A389C6D5-E476-4922-8513-5767A97B7DB0}">
      <dsp:nvSpPr>
        <dsp:cNvPr id="0" name=""/>
        <dsp:cNvSpPr/>
      </dsp:nvSpPr>
      <dsp:spPr>
        <a:xfrm>
          <a:off x="1824513" y="838220"/>
          <a:ext cx="256555" cy="256665"/>
        </a:xfrm>
        <a:prstGeom prst="ellipse">
          <a:avLst/>
        </a:prstGeom>
        <a:solidFill>
          <a:srgbClr val="3B8D6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0C86C-CEBD-42B7-8B10-2AF486BA4E23}">
      <dsp:nvSpPr>
        <dsp:cNvPr id="0" name=""/>
        <dsp:cNvSpPr/>
      </dsp:nvSpPr>
      <dsp:spPr>
        <a:xfrm>
          <a:off x="134184" y="2200005"/>
          <a:ext cx="463882" cy="463993"/>
        </a:xfrm>
        <a:prstGeom prst="ellipse">
          <a:avLst/>
        </a:prstGeom>
        <a:solidFill>
          <a:srgbClr val="16575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AB384A-FC55-4D60-97A1-202C05A8FCB1}">
      <dsp:nvSpPr>
        <dsp:cNvPr id="0" name=""/>
        <dsp:cNvSpPr/>
      </dsp:nvSpPr>
      <dsp:spPr>
        <a:xfrm>
          <a:off x="2955583" y="189589"/>
          <a:ext cx="1650564" cy="165017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Thói</a:t>
          </a:r>
          <a:r>
            <a:rPr lang="en-US" sz="16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6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quen</a:t>
          </a:r>
          <a:r>
            <a:rPr lang="en-US" sz="1600" kern="1200" dirty="0">
              <a:latin typeface="Roboto Light" panose="02000000000000000000" pitchFamily="2" charset="0"/>
              <a:ea typeface="Roboto Light" panose="02000000000000000000" pitchFamily="2" charset="0"/>
            </a:rPr>
            <a:t> di </a:t>
          </a:r>
          <a:r>
            <a:rPr lang="en-US" sz="16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chuyển</a:t>
          </a:r>
          <a:endParaRPr lang="en-US" sz="1600" kern="1200" dirty="0">
            <a:latin typeface="Roboto Light" panose="02000000000000000000" pitchFamily="2" charset="0"/>
            <a:ea typeface="Roboto Light" panose="02000000000000000000" pitchFamily="2" charset="0"/>
          </a:endParaRPr>
        </a:p>
      </dsp:txBody>
      <dsp:txXfrm>
        <a:off x="3197303" y="431252"/>
        <a:ext cx="1167124" cy="1166850"/>
      </dsp:txXfrm>
    </dsp:sp>
    <dsp:sp modelId="{2F10EE8F-A73B-4E14-B90E-84A782136002}">
      <dsp:nvSpPr>
        <dsp:cNvPr id="0" name=""/>
        <dsp:cNvSpPr/>
      </dsp:nvSpPr>
      <dsp:spPr>
        <a:xfrm>
          <a:off x="2892862" y="1193292"/>
          <a:ext cx="256555" cy="256665"/>
        </a:xfrm>
        <a:prstGeom prst="ellipse">
          <a:avLst/>
        </a:prstGeom>
        <a:solidFill>
          <a:srgbClr val="16575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6B914-7A79-4D26-99F1-31B8A2C9EFC5}">
      <dsp:nvSpPr>
        <dsp:cNvPr id="0" name=""/>
        <dsp:cNvSpPr/>
      </dsp:nvSpPr>
      <dsp:spPr>
        <a:xfrm>
          <a:off x="-42374" y="2752160"/>
          <a:ext cx="186026" cy="18602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FC1DD-C983-4ED0-9086-BA33303BD82A}">
      <dsp:nvSpPr>
        <dsp:cNvPr id="0" name=""/>
        <dsp:cNvSpPr/>
      </dsp:nvSpPr>
      <dsp:spPr>
        <a:xfrm>
          <a:off x="1871324" y="2719769"/>
          <a:ext cx="186026" cy="186028"/>
        </a:xfrm>
        <a:prstGeom prst="ellipse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7505C-F24E-4D46-B1D9-5F89E4CC06E9}">
      <dsp:nvSpPr>
        <dsp:cNvPr id="0" name=""/>
        <dsp:cNvSpPr/>
      </dsp:nvSpPr>
      <dsp:spPr>
        <a:xfrm>
          <a:off x="3445300" y="1870726"/>
          <a:ext cx="1553453" cy="1553097"/>
        </a:xfrm>
        <a:prstGeom prst="ellipse">
          <a:avLst/>
        </a:prstGeom>
        <a:solidFill>
          <a:srgbClr val="3B8D6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500" kern="1200" dirty="0">
              <a:latin typeface="Roboto Light" panose="02000000000000000000" pitchFamily="2" charset="0"/>
              <a:ea typeface="Roboto Light" panose="02000000000000000000" pitchFamily="2" charset="0"/>
            </a:rPr>
            <a:t>Hành vi sử dụng viễn thông</a:t>
          </a:r>
          <a:endParaRPr lang="en-US" sz="1500" kern="1200" dirty="0">
            <a:latin typeface="Roboto Light" panose="02000000000000000000" pitchFamily="2" charset="0"/>
            <a:ea typeface="Roboto Light" panose="02000000000000000000" pitchFamily="2" charset="0"/>
          </a:endParaRPr>
        </a:p>
      </dsp:txBody>
      <dsp:txXfrm>
        <a:off x="3672798" y="2098172"/>
        <a:ext cx="1098457" cy="1098205"/>
      </dsp:txXfrm>
    </dsp:sp>
    <dsp:sp modelId="{FC404484-383A-44B3-AD6F-A117195643A9}">
      <dsp:nvSpPr>
        <dsp:cNvPr id="0" name=""/>
        <dsp:cNvSpPr/>
      </dsp:nvSpPr>
      <dsp:spPr>
        <a:xfrm>
          <a:off x="3132224" y="1819770"/>
          <a:ext cx="186026" cy="186028"/>
        </a:xfrm>
        <a:prstGeom prst="ellipse">
          <a:avLst/>
        </a:prstGeom>
        <a:solidFill>
          <a:srgbClr val="3B8D6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58741-B9BE-4EB7-8E6B-9839DC504780}">
      <dsp:nvSpPr>
        <dsp:cNvPr id="0" name=""/>
        <dsp:cNvSpPr/>
      </dsp:nvSpPr>
      <dsp:spPr>
        <a:xfrm>
          <a:off x="854803" y="132316"/>
          <a:ext cx="2986567" cy="1135689"/>
        </a:xfrm>
        <a:prstGeom prst="ellipse">
          <a:avLst/>
        </a:prstGeom>
        <a:solidFill>
          <a:srgbClr val="18637B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D3D114-44A6-426B-B6D6-2460B1B3A57D}">
      <dsp:nvSpPr>
        <dsp:cNvPr id="0" name=""/>
        <dsp:cNvSpPr/>
      </dsp:nvSpPr>
      <dsp:spPr>
        <a:xfrm>
          <a:off x="2051513" y="2843750"/>
          <a:ext cx="587022" cy="349910"/>
        </a:xfrm>
        <a:prstGeom prst="downArrow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B79E7-B98F-4337-BB5E-61326308B189}">
      <dsp:nvSpPr>
        <dsp:cNvPr id="0" name=""/>
        <dsp:cNvSpPr/>
      </dsp:nvSpPr>
      <dsp:spPr>
        <a:xfrm>
          <a:off x="938023" y="3804234"/>
          <a:ext cx="2817706" cy="426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Dữ</a:t>
          </a:r>
          <a:r>
            <a:rPr lang="en-US" sz="1500" kern="1200" dirty="0"/>
            <a:t> </a:t>
          </a:r>
          <a:r>
            <a:rPr lang="en-US" sz="1500" kern="1200" dirty="0" err="1"/>
            <a:t>liệu</a:t>
          </a:r>
          <a:r>
            <a:rPr lang="en-US" sz="1500" kern="1200" dirty="0"/>
            <a:t> </a:t>
          </a:r>
          <a:r>
            <a:rPr lang="en-US" sz="1500" kern="1200" dirty="0" err="1"/>
            <a:t>được</a:t>
          </a:r>
          <a:r>
            <a:rPr lang="en-US" sz="1500" kern="1200" dirty="0"/>
            <a:t> </a:t>
          </a:r>
          <a:r>
            <a:rPr lang="en-US" sz="1500" kern="1200" dirty="0" err="1"/>
            <a:t>đưa</a:t>
          </a:r>
          <a:r>
            <a:rPr lang="en-US" sz="1500" kern="1200" dirty="0"/>
            <a:t> </a:t>
          </a:r>
          <a:r>
            <a:rPr lang="en-US" sz="1500" kern="1200" dirty="0" err="1"/>
            <a:t>vào</a:t>
          </a:r>
          <a:r>
            <a:rPr lang="en-US" sz="1500" kern="1200" dirty="0"/>
            <a:t> </a:t>
          </a:r>
          <a:r>
            <a:rPr lang="en-US" sz="1500" kern="1200" dirty="0" err="1"/>
            <a:t>mô</a:t>
          </a:r>
          <a:r>
            <a:rPr lang="en-US" sz="1500" kern="1200" dirty="0"/>
            <a:t> </a:t>
          </a:r>
          <a:r>
            <a:rPr lang="en-US" sz="1500" kern="1200" dirty="0" err="1"/>
            <a:t>hình</a:t>
          </a:r>
          <a:endParaRPr lang="en-US" sz="1500" kern="1200" dirty="0"/>
        </a:p>
      </dsp:txBody>
      <dsp:txXfrm>
        <a:off x="938023" y="3804234"/>
        <a:ext cx="2817706" cy="426762"/>
      </dsp:txXfrm>
    </dsp:sp>
    <dsp:sp modelId="{4556EF81-E490-409B-ACD6-07DB7DD517BC}">
      <dsp:nvSpPr>
        <dsp:cNvPr id="0" name=""/>
        <dsp:cNvSpPr/>
      </dsp:nvSpPr>
      <dsp:spPr>
        <a:xfrm>
          <a:off x="1779885" y="1671979"/>
          <a:ext cx="1056640" cy="1056640"/>
        </a:xfrm>
        <a:prstGeom prst="ellipse">
          <a:avLst/>
        </a:prstGeom>
        <a:solidFill>
          <a:srgbClr val="18637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Địa</a:t>
          </a:r>
          <a:r>
            <a:rPr lang="en-US" sz="13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3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điểm</a:t>
          </a:r>
          <a:endParaRPr lang="en-US" sz="1300" kern="1200" dirty="0">
            <a:latin typeface="Roboto Light" panose="02000000000000000000" pitchFamily="2" charset="0"/>
            <a:ea typeface="Roboto Light" panose="02000000000000000000" pitchFamily="2" charset="0"/>
          </a:endParaRPr>
        </a:p>
      </dsp:txBody>
      <dsp:txXfrm>
        <a:off x="1934626" y="1826720"/>
        <a:ext cx="747158" cy="747158"/>
      </dsp:txXfrm>
    </dsp:sp>
    <dsp:sp modelId="{972B1C87-6E6F-4126-AF5D-89AD7AEAF0F8}">
      <dsp:nvSpPr>
        <dsp:cNvPr id="0" name=""/>
        <dsp:cNvSpPr/>
      </dsp:nvSpPr>
      <dsp:spPr>
        <a:xfrm>
          <a:off x="1029411" y="559473"/>
          <a:ext cx="1056640" cy="1056640"/>
        </a:xfrm>
        <a:prstGeom prst="ellipse">
          <a:avLst/>
        </a:prstGeom>
        <a:solidFill>
          <a:srgbClr val="A5A5A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Quan</a:t>
          </a:r>
          <a:r>
            <a:rPr lang="en-US" sz="13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3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hệ</a:t>
          </a:r>
          <a:r>
            <a:rPr lang="en-US" sz="13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3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xã</a:t>
          </a:r>
          <a:r>
            <a:rPr lang="en-US" sz="13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3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hội</a:t>
          </a:r>
          <a:endParaRPr lang="en-US" sz="1300" kern="1200" dirty="0">
            <a:latin typeface="Roboto Light" panose="02000000000000000000" pitchFamily="2" charset="0"/>
            <a:ea typeface="Roboto Light" panose="02000000000000000000" pitchFamily="2" charset="0"/>
          </a:endParaRPr>
        </a:p>
      </dsp:txBody>
      <dsp:txXfrm>
        <a:off x="1184152" y="714214"/>
        <a:ext cx="747158" cy="747158"/>
      </dsp:txXfrm>
    </dsp:sp>
    <dsp:sp modelId="{724CDB52-6E8A-4C6F-9037-63228A2FDC92}">
      <dsp:nvSpPr>
        <dsp:cNvPr id="0" name=""/>
        <dsp:cNvSpPr/>
      </dsp:nvSpPr>
      <dsp:spPr>
        <a:xfrm>
          <a:off x="2437629" y="820507"/>
          <a:ext cx="1056640" cy="1056640"/>
        </a:xfrm>
        <a:prstGeom prst="ellipse">
          <a:avLst/>
        </a:prstGeom>
        <a:solidFill>
          <a:srgbClr val="3B8D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Hành</a:t>
          </a:r>
          <a:r>
            <a:rPr lang="en-US" sz="1300" kern="1200" dirty="0">
              <a:latin typeface="Roboto Light" panose="02000000000000000000" pitchFamily="2" charset="0"/>
              <a:ea typeface="Roboto Light" panose="02000000000000000000" pitchFamily="2" charset="0"/>
            </a:rPr>
            <a:t> vi </a:t>
          </a:r>
          <a:r>
            <a:rPr lang="en-US" sz="13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sử</a:t>
          </a:r>
          <a:r>
            <a:rPr lang="en-US" sz="13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3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dụng</a:t>
          </a:r>
          <a:r>
            <a:rPr lang="en-US" sz="13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3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viễn</a:t>
          </a:r>
          <a:r>
            <a:rPr lang="en-US" sz="1300" kern="1200" dirty="0">
              <a:latin typeface="Roboto Light" panose="02000000000000000000" pitchFamily="2" charset="0"/>
              <a:ea typeface="Roboto Light" panose="02000000000000000000" pitchFamily="2" charset="0"/>
            </a:rPr>
            <a:t> </a:t>
          </a:r>
          <a:r>
            <a:rPr lang="en-US" sz="1300" kern="1200" dirty="0" err="1">
              <a:latin typeface="Roboto Light" panose="02000000000000000000" pitchFamily="2" charset="0"/>
              <a:ea typeface="Roboto Light" panose="02000000000000000000" pitchFamily="2" charset="0"/>
            </a:rPr>
            <a:t>thông</a:t>
          </a:r>
          <a:endParaRPr lang="en-US" sz="1300" kern="1200" dirty="0">
            <a:latin typeface="Roboto Light" panose="02000000000000000000" pitchFamily="2" charset="0"/>
            <a:ea typeface="Roboto Light" panose="02000000000000000000" pitchFamily="2" charset="0"/>
          </a:endParaRPr>
        </a:p>
      </dsp:txBody>
      <dsp:txXfrm>
        <a:off x="2592370" y="975248"/>
        <a:ext cx="747158" cy="747158"/>
      </dsp:txXfrm>
    </dsp:sp>
    <dsp:sp modelId="{0CED3A69-F067-4112-B21B-7D6EBD585ABE}">
      <dsp:nvSpPr>
        <dsp:cNvPr id="0" name=""/>
        <dsp:cNvSpPr/>
      </dsp:nvSpPr>
      <dsp:spPr>
        <a:xfrm>
          <a:off x="704426" y="0"/>
          <a:ext cx="3287324" cy="2797250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rgbClr val="18637B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 Light" panose="02000000000000000000" pitchFamily="2" charset="0"/>
              </a:defRPr>
            </a:lvl1pPr>
          </a:lstStyle>
          <a:p>
            <a:fld id="{ADE5C782-E8E6-4D1D-8982-7C397B6B007B}" type="datetimeFigureOut">
              <a:rPr lang="en-US" smtClean="0"/>
              <a:pPr/>
              <a:t>2/22/24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 Light" panose="02000000000000000000" pitchFamily="2" charset="0"/>
              </a:defRPr>
            </a:lvl1pPr>
          </a:lstStyle>
          <a:p>
            <a:fld id="{DCEA6579-2EB6-42D0-8153-73D5E536622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boto Light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73662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1961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779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6268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3035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532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085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8414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196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6871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601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d36154fc_19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d36154fc_19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56271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2732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281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1799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8270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64452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480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275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851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6185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49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57802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2790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5114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359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61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71039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00192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1783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0548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2260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983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49172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35480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9697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8712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4190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04007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6677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08630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1120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965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1062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829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507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198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291-A121-49BB-B36F-3005AAEE5F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031B-68E7-4E1E-BA18-F73760669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63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291-A121-49BB-B36F-3005AAEE5F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031B-68E7-4E1E-BA18-F73760669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43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291-A121-49BB-B36F-3005AAEE5F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031B-68E7-4E1E-BA18-F73760669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973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67" y="0"/>
            <a:ext cx="329600" cy="2071075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114454"/>
              </a:solidFill>
              <a:latin typeface="Roboto Light" panose="02000000000000000000" pitchFamily="2" charset="0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-3" y="133374"/>
            <a:ext cx="7132323" cy="947282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 panose="02000000000000000000" pitchFamily="2" charset="0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 panose="02000000000000000000" pitchFamily="2" charset="0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 panose="02000000000000000000" pitchFamily="2" charset="0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 panose="02000000000000000000" pitchFamily="2" charset="0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226696" y="335019"/>
            <a:ext cx="4278400" cy="379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10054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41853">
              <a:spcBef>
                <a:spcPts val="800"/>
              </a:spcBef>
              <a:spcAft>
                <a:spcPts val="0"/>
              </a:spcAft>
              <a:buSzPts val="2800"/>
              <a:buChar char="▪"/>
              <a:defRPr sz="3733"/>
            </a:lvl1pPr>
            <a:lvl2pPr marL="1219170" lvl="1" indent="-541853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3733"/>
            </a:lvl2pPr>
            <a:lvl3pPr marL="1828754" lvl="2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marL="2438339" lvl="3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marL="3047924" lvl="4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marL="3657509" lvl="5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marL="4267093" lvl="6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marL="4876678" lvl="7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marL="5486263" lvl="8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0" name="TextBox 9"/>
          <p:cNvSpPr txBox="1"/>
          <p:nvPr userDrawn="1"/>
        </p:nvSpPr>
        <p:spPr>
          <a:xfrm rot="16200000">
            <a:off x="10294569" y="3081657"/>
            <a:ext cx="3557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©2020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Phân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tích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dữ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–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Trung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tâm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Công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nghệ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- VDS</a:t>
            </a:r>
          </a:p>
        </p:txBody>
      </p:sp>
    </p:spTree>
    <p:extLst>
      <p:ext uri="{BB962C8B-B14F-4D97-AF65-F5344CB8AC3E}">
        <p14:creationId xmlns:p14="http://schemas.microsoft.com/office/powerpoint/2010/main" val="690120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1531000"/>
            <a:ext cx="12192000" cy="3796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4"/>
          <p:cNvSpPr/>
          <p:nvPr/>
        </p:nvSpPr>
        <p:spPr>
          <a:xfrm>
            <a:off x="4531385" y="2132718"/>
            <a:ext cx="3129233" cy="25925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sz="2400" b="0" i="0">
                <a:ln>
                  <a:noFill/>
                </a:ln>
                <a:solidFill>
                  <a:srgbClr val="0E3142">
                    <a:alpha val="20380"/>
                  </a:srgbClr>
                </a:solidFill>
                <a:latin typeface="Impact"/>
              </a:rPr>
              <a:t>“</a:t>
            </a:r>
          </a:p>
        </p:txBody>
      </p:sp>
      <p:sp>
        <p:nvSpPr>
          <p:cNvPr id="28" name="Google Shape;28;p4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14454"/>
              </a:solidFill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0" y="667500"/>
            <a:ext cx="12192000" cy="976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/>
          <p:nvPr/>
        </p:nvSpPr>
        <p:spPr>
          <a:xfrm>
            <a:off x="0" y="5283733"/>
            <a:ext cx="12192000" cy="493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4"/>
          <p:cNvSpPr/>
          <p:nvPr/>
        </p:nvSpPr>
        <p:spPr>
          <a:xfrm>
            <a:off x="0" y="5777500"/>
            <a:ext cx="12192000" cy="10804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2074900" y="3067033"/>
            <a:ext cx="8042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74121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  <a:defRPr sz="2667">
                <a:solidFill>
                  <a:srgbClr val="FFFFFF"/>
                </a:solidFill>
              </a:defRPr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▫"/>
              <a:defRPr sz="2667">
                <a:solidFill>
                  <a:srgbClr val="FFFFFF"/>
                </a:solidFill>
              </a:defRPr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3pPr>
            <a:lvl4pPr marL="2438339" lvl="3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667">
                <a:solidFill>
                  <a:srgbClr val="FFFFFF"/>
                </a:solidFill>
              </a:defRPr>
            </a:lvl4pPr>
            <a:lvl5pPr marL="3047924" lvl="4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667">
                <a:solidFill>
                  <a:srgbClr val="FFFFFF"/>
                </a:solidFill>
              </a:defRPr>
            </a:lvl5pPr>
            <a:lvl6pPr marL="3657509" lvl="5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6pPr>
            <a:lvl7pPr marL="4267093" lvl="6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667">
                <a:solidFill>
                  <a:srgbClr val="FFFFFF"/>
                </a:solidFill>
              </a:defRPr>
            </a:lvl7pPr>
            <a:lvl8pPr marL="4876678" lvl="7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667">
                <a:solidFill>
                  <a:srgbClr val="FFFFFF"/>
                </a:solidFill>
              </a:defRPr>
            </a:lvl8pPr>
            <a:lvl9pPr marL="5486263" lvl="8" indent="-47412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48084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5718000"/>
            <a:ext cx="12192000" cy="330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667501"/>
            <a:ext cx="12192000" cy="50988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0" y="5991473"/>
            <a:ext cx="12192000" cy="157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6112100"/>
            <a:ext cx="12192000" cy="74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3468567"/>
            <a:ext cx="7747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4163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484800" y="3838333"/>
            <a:ext cx="6007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484800" y="5310733"/>
            <a:ext cx="6007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2400" b="1">
                <a:solidFill>
                  <a:srgbClr val="94BF6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2400" b="1">
                <a:solidFill>
                  <a:srgbClr val="94BF6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2400" b="1">
                <a:solidFill>
                  <a:srgbClr val="94BF6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5717999"/>
            <a:ext cx="4632400" cy="330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0"/>
            <a:ext cx="46324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0" y="667501"/>
            <a:ext cx="4632400" cy="50988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0" y="5991472"/>
            <a:ext cx="4632400" cy="157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0" y="6112100"/>
            <a:ext cx="4632400" cy="74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15201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1531000"/>
            <a:ext cx="12192000" cy="3796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4531385" y="2132718"/>
            <a:ext cx="3129233" cy="25925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E3142">
                    <a:alpha val="20380"/>
                  </a:srgbClr>
                </a:solidFill>
                <a:effectLst/>
                <a:uLnTx/>
                <a:uFillTx/>
                <a:latin typeface="Impact"/>
                <a:cs typeface="Arial"/>
                <a:sym typeface="Arial"/>
              </a:rPr>
              <a:t>“</a:t>
            </a:r>
          </a:p>
        </p:txBody>
      </p:sp>
      <p:sp>
        <p:nvSpPr>
          <p:cNvPr id="28" name="Google Shape;28;p4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0" y="667500"/>
            <a:ext cx="12192000" cy="976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0" y="5283733"/>
            <a:ext cx="12192000" cy="493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0" y="5777500"/>
            <a:ext cx="12192000" cy="10804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2074900" y="3067033"/>
            <a:ext cx="8042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74121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  <a:defRPr sz="2667">
                <a:solidFill>
                  <a:srgbClr val="FFFFFF"/>
                </a:solidFill>
              </a:defRPr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▫"/>
              <a:defRPr sz="2667">
                <a:solidFill>
                  <a:srgbClr val="FFFFFF"/>
                </a:solidFill>
              </a:defRPr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3pPr>
            <a:lvl4pPr marL="2438339" lvl="3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667">
                <a:solidFill>
                  <a:srgbClr val="FFFFFF"/>
                </a:solidFill>
              </a:defRPr>
            </a:lvl4pPr>
            <a:lvl5pPr marL="3047924" lvl="4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667">
                <a:solidFill>
                  <a:srgbClr val="FFFFFF"/>
                </a:solidFill>
              </a:defRPr>
            </a:lvl5pPr>
            <a:lvl6pPr marL="3657509" lvl="5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6pPr>
            <a:lvl7pPr marL="4267093" lvl="6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667">
                <a:solidFill>
                  <a:srgbClr val="FFFFFF"/>
                </a:solidFill>
              </a:defRPr>
            </a:lvl7pPr>
            <a:lvl8pPr marL="4876678" lvl="7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667">
                <a:solidFill>
                  <a:srgbClr val="FFFFFF"/>
                </a:solidFill>
              </a:defRPr>
            </a:lvl8pPr>
            <a:lvl9pPr marL="5486263" lvl="8" indent="-47412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4378951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-1"/>
            <a:ext cx="329600" cy="2071075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10054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41853">
              <a:spcBef>
                <a:spcPts val="800"/>
              </a:spcBef>
              <a:spcAft>
                <a:spcPts val="0"/>
              </a:spcAft>
              <a:buSzPts val="2800"/>
              <a:buChar char="▪"/>
              <a:defRPr sz="3733"/>
            </a:lvl1pPr>
            <a:lvl2pPr marL="1219170" lvl="1" indent="-541853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3733"/>
            </a:lvl2pPr>
            <a:lvl3pPr marL="1828754" lvl="2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marL="2438339" lvl="3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marL="3047924" lvl="4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marL="3657509" lvl="5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marL="4267093" lvl="6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marL="4876678" lvl="7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marL="5486263" lvl="8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  <p:sp>
        <p:nvSpPr>
          <p:cNvPr id="11" name="Google Shape;36;p5"/>
          <p:cNvSpPr/>
          <p:nvPr userDrawn="1"/>
        </p:nvSpPr>
        <p:spPr>
          <a:xfrm>
            <a:off x="-3" y="133374"/>
            <a:ext cx="8832276" cy="947282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Roboto Light" panose="02000000000000000000" pitchFamily="2" charset="0"/>
            </a:endParaRPr>
          </a:p>
        </p:txBody>
      </p:sp>
      <p:cxnSp>
        <p:nvCxnSpPr>
          <p:cNvPr id="40" name="Google Shape;40;p5"/>
          <p:cNvCxnSpPr/>
          <p:nvPr/>
        </p:nvCxnSpPr>
        <p:spPr>
          <a:xfrm>
            <a:off x="956532" y="238991"/>
            <a:ext cx="0" cy="675409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1;p5"/>
          <p:cNvSpPr txBox="1">
            <a:spLocks noGrp="1"/>
          </p:cNvSpPr>
          <p:nvPr>
            <p:ph type="title"/>
          </p:nvPr>
        </p:nvSpPr>
        <p:spPr>
          <a:xfrm>
            <a:off x="998096" y="397490"/>
            <a:ext cx="4278400" cy="379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4" name="TextBox 23"/>
          <p:cNvSpPr txBox="1"/>
          <p:nvPr userDrawn="1"/>
        </p:nvSpPr>
        <p:spPr>
          <a:xfrm rot="16200000">
            <a:off x="11193565" y="3313516"/>
            <a:ext cx="1759040" cy="230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©2020 PTDL – TTCN - VDS</a:t>
            </a:r>
          </a:p>
        </p:txBody>
      </p:sp>
    </p:spTree>
    <p:extLst>
      <p:ext uri="{BB962C8B-B14F-4D97-AF65-F5344CB8AC3E}">
        <p14:creationId xmlns:p14="http://schemas.microsoft.com/office/powerpoint/2010/main" val="8793036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0" y="667500"/>
            <a:ext cx="60960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1383267" y="1079633"/>
            <a:ext cx="0" cy="6276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4880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2"/>
          </p:nvPr>
        </p:nvSpPr>
        <p:spPr>
          <a:xfrm>
            <a:off x="6702164" y="2356367"/>
            <a:ext cx="4880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49585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0" y="667500"/>
            <a:ext cx="60960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cxnSp>
        <p:nvCxnSpPr>
          <p:cNvPr id="61" name="Google Shape;61;p7"/>
          <p:cNvCxnSpPr/>
          <p:nvPr/>
        </p:nvCxnSpPr>
        <p:spPr>
          <a:xfrm>
            <a:off x="1383267" y="1079633"/>
            <a:ext cx="0" cy="6276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1528033" y="2364400"/>
            <a:ext cx="3213200" cy="4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2"/>
          </p:nvPr>
        </p:nvSpPr>
        <p:spPr>
          <a:xfrm>
            <a:off x="4905851" y="2364400"/>
            <a:ext cx="3213200" cy="4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3"/>
          </p:nvPr>
        </p:nvSpPr>
        <p:spPr>
          <a:xfrm>
            <a:off x="8283667" y="2364400"/>
            <a:ext cx="3213200" cy="4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279130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291-A121-49BB-B36F-3005AAEE5F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031B-68E7-4E1E-BA18-F73760669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43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0" y="667500"/>
            <a:ext cx="60960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cxnSp>
        <p:nvCxnSpPr>
          <p:cNvPr id="73" name="Google Shape;73;p8"/>
          <p:cNvCxnSpPr/>
          <p:nvPr/>
        </p:nvCxnSpPr>
        <p:spPr>
          <a:xfrm>
            <a:off x="1383267" y="1079633"/>
            <a:ext cx="0" cy="6276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42161067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0" y="667500"/>
            <a:ext cx="3296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0" name="Google Shape;80;p9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1" name="Google Shape;81;p9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  <p:sp>
        <p:nvSpPr>
          <p:cNvPr id="9" name="TextBox 8"/>
          <p:cNvSpPr txBox="1"/>
          <p:nvPr userDrawn="1"/>
        </p:nvSpPr>
        <p:spPr>
          <a:xfrm rot="16200000">
            <a:off x="10294569" y="3081657"/>
            <a:ext cx="3557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©2020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Phân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tích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dữ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–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Trung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tâm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Công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nghệ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- VDS</a:t>
            </a:r>
          </a:p>
        </p:txBody>
      </p:sp>
    </p:spTree>
    <p:extLst>
      <p:ext uri="{BB962C8B-B14F-4D97-AF65-F5344CB8AC3E}">
        <p14:creationId xmlns:p14="http://schemas.microsoft.com/office/powerpoint/2010/main" val="2155231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0" y="667500"/>
            <a:ext cx="3296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8" name="Google Shape;88;p10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9" name="Google Shape;89;p10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  <p:sp>
        <p:nvSpPr>
          <p:cNvPr id="8" name="TextBox 7"/>
          <p:cNvSpPr txBox="1"/>
          <p:nvPr userDrawn="1"/>
        </p:nvSpPr>
        <p:spPr>
          <a:xfrm rot="16200000">
            <a:off x="10294569" y="3081657"/>
            <a:ext cx="3557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©2020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Phân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tích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dữ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–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Trung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tâm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Công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nghệ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- VDS</a:t>
            </a:r>
          </a:p>
        </p:txBody>
      </p:sp>
    </p:spTree>
    <p:extLst>
      <p:ext uri="{BB962C8B-B14F-4D97-AF65-F5344CB8AC3E}">
        <p14:creationId xmlns:p14="http://schemas.microsoft.com/office/powerpoint/2010/main" val="9243262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A">
  <p:cSld name="Blank style A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0" y="1531000"/>
            <a:ext cx="12192000" cy="3796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0" y="667500"/>
            <a:ext cx="12192000" cy="976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0" y="5283733"/>
            <a:ext cx="12192000" cy="493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0" y="5777500"/>
            <a:ext cx="12192000" cy="10804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21067746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B">
  <p:cSld name="Blank style B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0" y="5726067"/>
            <a:ext cx="12192000" cy="321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0" y="667501"/>
            <a:ext cx="12192000" cy="50988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0" y="5991473"/>
            <a:ext cx="12192000" cy="157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03" name="Google Shape;103;p12"/>
          <p:cNvSpPr/>
          <p:nvPr/>
        </p:nvSpPr>
        <p:spPr>
          <a:xfrm>
            <a:off x="0" y="6112100"/>
            <a:ext cx="12192000" cy="74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32585510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5718000"/>
            <a:ext cx="12192000" cy="330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667501"/>
            <a:ext cx="12192000" cy="50988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0" y="5991473"/>
            <a:ext cx="12192000" cy="157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0" y="6112100"/>
            <a:ext cx="12192000" cy="74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914400" y="3468567"/>
            <a:ext cx="7747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449543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5484800" y="3838333"/>
            <a:ext cx="60076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6400">
                <a:solidFill>
                  <a:srgbClr val="114454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484800" y="5310733"/>
            <a:ext cx="60076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2400" b="1">
                <a:solidFill>
                  <a:srgbClr val="94BF6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2400" b="1">
                <a:solidFill>
                  <a:srgbClr val="94BF6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2400" b="1">
                <a:solidFill>
                  <a:srgbClr val="94BF6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5717999"/>
            <a:ext cx="4632400" cy="330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0" y="0"/>
            <a:ext cx="46324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0" y="667501"/>
            <a:ext cx="4632400" cy="50988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2" name="Google Shape;22;p3"/>
          <p:cNvSpPr/>
          <p:nvPr/>
        </p:nvSpPr>
        <p:spPr>
          <a:xfrm>
            <a:off x="0" y="5991472"/>
            <a:ext cx="4632400" cy="157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0" y="6112100"/>
            <a:ext cx="4632400" cy="74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87491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1531000"/>
            <a:ext cx="12192000" cy="3796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4531385" y="2132718"/>
            <a:ext cx="3129233" cy="25925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sz="1867" b="0" i="0" u="none" strike="noStrike" kern="0" cap="none" spc="0" normalizeH="0" baseline="0" noProof="0" dirty="0">
                <a:ln>
                  <a:noFill/>
                </a:ln>
                <a:solidFill>
                  <a:srgbClr val="0E3142">
                    <a:alpha val="20380"/>
                  </a:srgbClr>
                </a:solidFill>
                <a:effectLst/>
                <a:uLnTx/>
                <a:uFillTx/>
                <a:latin typeface="Impact"/>
                <a:cs typeface="Arial"/>
                <a:sym typeface="Arial"/>
              </a:rPr>
              <a:t>“</a:t>
            </a:r>
          </a:p>
        </p:txBody>
      </p:sp>
      <p:sp>
        <p:nvSpPr>
          <p:cNvPr id="28" name="Google Shape;28;p4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0" y="667500"/>
            <a:ext cx="12192000" cy="976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0" y="5283733"/>
            <a:ext cx="12192000" cy="493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0" y="5777500"/>
            <a:ext cx="12192000" cy="10804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2074900" y="3067033"/>
            <a:ext cx="8042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74121" algn="ctr" rtl="0"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2000"/>
              <a:buChar char="▪"/>
              <a:defRPr sz="2667">
                <a:solidFill>
                  <a:srgbClr val="FFFFFF"/>
                </a:solidFill>
              </a:defRPr>
            </a:lvl1pPr>
            <a:lvl2pPr marL="1219170" lvl="1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▫"/>
              <a:defRPr sz="2667">
                <a:solidFill>
                  <a:srgbClr val="FFFFFF"/>
                </a:solidFill>
              </a:defRPr>
            </a:lvl2pPr>
            <a:lvl3pPr marL="1828754" lvl="2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3pPr>
            <a:lvl4pPr marL="2438339" lvl="3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667">
                <a:solidFill>
                  <a:srgbClr val="FFFFFF"/>
                </a:solidFill>
              </a:defRPr>
            </a:lvl4pPr>
            <a:lvl5pPr marL="3047924" lvl="4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667">
                <a:solidFill>
                  <a:srgbClr val="FFFFFF"/>
                </a:solidFill>
              </a:defRPr>
            </a:lvl5pPr>
            <a:lvl6pPr marL="3657509" lvl="5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6pPr>
            <a:lvl7pPr marL="4267093" lvl="6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  <a:defRPr sz="2667">
                <a:solidFill>
                  <a:srgbClr val="FFFFFF"/>
                </a:solidFill>
              </a:defRPr>
            </a:lvl7pPr>
            <a:lvl8pPr marL="4876678" lvl="7" indent="-47412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  <a:defRPr sz="2667">
                <a:solidFill>
                  <a:srgbClr val="FFFFFF"/>
                </a:solidFill>
              </a:defRPr>
            </a:lvl8pPr>
            <a:lvl9pPr marL="5486263" lvl="8" indent="-47412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■"/>
              <a:defRPr sz="2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2066853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667500"/>
            <a:ext cx="60960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cxnSp>
        <p:nvCxnSpPr>
          <p:cNvPr id="40" name="Google Shape;40;p5"/>
          <p:cNvCxnSpPr/>
          <p:nvPr/>
        </p:nvCxnSpPr>
        <p:spPr>
          <a:xfrm>
            <a:off x="1383267" y="1079633"/>
            <a:ext cx="0" cy="6276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10054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41853">
              <a:spcBef>
                <a:spcPts val="800"/>
              </a:spcBef>
              <a:spcAft>
                <a:spcPts val="0"/>
              </a:spcAft>
              <a:buSzPts val="2800"/>
              <a:buChar char="▪"/>
              <a:defRPr sz="3733"/>
            </a:lvl1pPr>
            <a:lvl2pPr marL="1219170" lvl="1" indent="-541853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3733"/>
            </a:lvl2pPr>
            <a:lvl3pPr marL="1828754" lvl="2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marL="2438339" lvl="3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marL="3047924" lvl="4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marL="3657509" lvl="5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marL="4267093" lvl="6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marL="4876678" lvl="7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marL="5486263" lvl="8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7400589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0" y="667500"/>
            <a:ext cx="60960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cxnSp>
        <p:nvCxnSpPr>
          <p:cNvPr id="50" name="Google Shape;50;p6"/>
          <p:cNvCxnSpPr/>
          <p:nvPr/>
        </p:nvCxnSpPr>
        <p:spPr>
          <a:xfrm>
            <a:off x="1383267" y="1079633"/>
            <a:ext cx="0" cy="6276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4880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2"/>
          </p:nvPr>
        </p:nvSpPr>
        <p:spPr>
          <a:xfrm>
            <a:off x="6702164" y="2356367"/>
            <a:ext cx="4880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▪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4130330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291-A121-49BB-B36F-3005AAEE5F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031B-68E7-4E1E-BA18-F73760669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0089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0" y="667500"/>
            <a:ext cx="60960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58" name="Google Shape;58;p7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60" name="Google Shape;60;p7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cxnSp>
        <p:nvCxnSpPr>
          <p:cNvPr id="61" name="Google Shape;61;p7"/>
          <p:cNvCxnSpPr/>
          <p:nvPr/>
        </p:nvCxnSpPr>
        <p:spPr>
          <a:xfrm>
            <a:off x="1383267" y="1079633"/>
            <a:ext cx="0" cy="6276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1"/>
          </p:nvPr>
        </p:nvSpPr>
        <p:spPr>
          <a:xfrm>
            <a:off x="1528033" y="2364400"/>
            <a:ext cx="3213200" cy="4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body" idx="2"/>
          </p:nvPr>
        </p:nvSpPr>
        <p:spPr>
          <a:xfrm>
            <a:off x="4905851" y="2364400"/>
            <a:ext cx="3213200" cy="4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body" idx="3"/>
          </p:nvPr>
        </p:nvSpPr>
        <p:spPr>
          <a:xfrm>
            <a:off x="8283667" y="2364400"/>
            <a:ext cx="3213200" cy="42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▪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7049413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69" name="Google Shape;69;p8"/>
          <p:cNvSpPr/>
          <p:nvPr/>
        </p:nvSpPr>
        <p:spPr>
          <a:xfrm>
            <a:off x="0" y="667500"/>
            <a:ext cx="60960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72" name="Google Shape;72;p8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cxnSp>
        <p:nvCxnSpPr>
          <p:cNvPr id="73" name="Google Shape;73;p8"/>
          <p:cNvCxnSpPr/>
          <p:nvPr/>
        </p:nvCxnSpPr>
        <p:spPr>
          <a:xfrm>
            <a:off x="1383267" y="1079633"/>
            <a:ext cx="0" cy="6276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22292976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609600" y="5875079"/>
            <a:ext cx="10972800" cy="6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79" name="Google Shape;79;p9"/>
          <p:cNvSpPr/>
          <p:nvPr/>
        </p:nvSpPr>
        <p:spPr>
          <a:xfrm>
            <a:off x="0" y="667500"/>
            <a:ext cx="3296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0" name="Google Shape;80;p9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1" name="Google Shape;81;p9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2" name="Google Shape;82;p9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  <p:sp>
        <p:nvSpPr>
          <p:cNvPr id="9" name="TextBox 8"/>
          <p:cNvSpPr txBox="1"/>
          <p:nvPr userDrawn="1"/>
        </p:nvSpPr>
        <p:spPr>
          <a:xfrm rot="16200000">
            <a:off x="10294569" y="3081657"/>
            <a:ext cx="3557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©2020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Phân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tích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dữ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–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Trung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tâm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Công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nghệ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- VDS</a:t>
            </a:r>
          </a:p>
        </p:txBody>
      </p:sp>
    </p:spTree>
    <p:extLst>
      <p:ext uri="{BB962C8B-B14F-4D97-AF65-F5344CB8AC3E}">
        <p14:creationId xmlns:p14="http://schemas.microsoft.com/office/powerpoint/2010/main" val="8438691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0" y="0"/>
            <a:ext cx="3296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0" y="667500"/>
            <a:ext cx="329600" cy="14116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7" name="Google Shape;87;p10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8" name="Google Shape;88;p10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89" name="Google Shape;89;p10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  <p:sp>
        <p:nvSpPr>
          <p:cNvPr id="8" name="TextBox 7"/>
          <p:cNvSpPr txBox="1"/>
          <p:nvPr userDrawn="1"/>
        </p:nvSpPr>
        <p:spPr>
          <a:xfrm rot="16200000">
            <a:off x="10294569" y="3081657"/>
            <a:ext cx="3557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©2020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Phân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tích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dữ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–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Trung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tâm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Công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nghệ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- VDS</a:t>
            </a:r>
          </a:p>
        </p:txBody>
      </p:sp>
    </p:spTree>
    <p:extLst>
      <p:ext uri="{BB962C8B-B14F-4D97-AF65-F5344CB8AC3E}">
        <p14:creationId xmlns:p14="http://schemas.microsoft.com/office/powerpoint/2010/main" val="13148308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A">
  <p:cSld name="Blank style A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/>
          <p:nvPr/>
        </p:nvSpPr>
        <p:spPr>
          <a:xfrm>
            <a:off x="0" y="1531000"/>
            <a:ext cx="12192000" cy="37960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4" name="Google Shape;94;p11"/>
          <p:cNvSpPr/>
          <p:nvPr/>
        </p:nvSpPr>
        <p:spPr>
          <a:xfrm>
            <a:off x="0" y="667500"/>
            <a:ext cx="12192000" cy="9760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0" y="5283733"/>
            <a:ext cx="12192000" cy="493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0" y="5777500"/>
            <a:ext cx="12192000" cy="10804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97" name="Google Shape;97;p11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33882629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B">
  <p:cSld name="Blank style B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0" y="5726067"/>
            <a:ext cx="12192000" cy="321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0" y="667501"/>
            <a:ext cx="12192000" cy="50988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0" y="5991473"/>
            <a:ext cx="12192000" cy="157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03" name="Google Shape;103;p12"/>
          <p:cNvSpPr/>
          <p:nvPr/>
        </p:nvSpPr>
        <p:spPr>
          <a:xfrm>
            <a:off x="0" y="6112100"/>
            <a:ext cx="12192000" cy="74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67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 panose="02000000000000000000" pitchFamily="2" charset="0"/>
              <a:cs typeface="Arial"/>
              <a:sym typeface="Arial"/>
            </a:endParaRPr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8951946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0403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40414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17919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277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291-A121-49BB-B36F-3005AAEE5F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031B-68E7-4E1E-BA18-F73760669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005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51461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490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36163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35250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7844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557143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5684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67" y="0"/>
            <a:ext cx="329600" cy="2071075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-1" y="133374"/>
            <a:ext cx="7055428" cy="947282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0" y="2071208"/>
            <a:ext cx="329600" cy="2043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Google Shape;38;p5"/>
          <p:cNvSpPr/>
          <p:nvPr/>
        </p:nvSpPr>
        <p:spPr>
          <a:xfrm>
            <a:off x="0" y="4114800"/>
            <a:ext cx="329600" cy="807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Google Shape;39;p5"/>
          <p:cNvSpPr/>
          <p:nvPr/>
        </p:nvSpPr>
        <p:spPr>
          <a:xfrm>
            <a:off x="0" y="4922000"/>
            <a:ext cx="329600" cy="193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226696" y="335019"/>
            <a:ext cx="4278400" cy="3791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10054400" cy="42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41853">
              <a:spcBef>
                <a:spcPts val="800"/>
              </a:spcBef>
              <a:spcAft>
                <a:spcPts val="0"/>
              </a:spcAft>
              <a:buSzPts val="2800"/>
              <a:buChar char="▪"/>
              <a:defRPr sz="3733"/>
            </a:lvl1pPr>
            <a:lvl2pPr marL="1219170" lvl="1" indent="-541853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3733"/>
            </a:lvl2pPr>
            <a:lvl3pPr marL="1828754" lvl="2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3pPr>
            <a:lvl4pPr marL="2438339" lvl="3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4pPr>
            <a:lvl5pPr marL="3047924" lvl="4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5pPr>
            <a:lvl6pPr marL="3657509" lvl="5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6pPr>
            <a:lvl7pPr marL="4267093" lvl="6" indent="-541853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3733"/>
            </a:lvl7pPr>
            <a:lvl8pPr marL="4876678" lvl="7" indent="-541853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3733"/>
            </a:lvl8pPr>
            <a:lvl9pPr marL="5486263" lvl="8" indent="-541853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3733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 rot="16200000">
            <a:off x="10294569" y="3081657"/>
            <a:ext cx="35570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©2020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Phân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tích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dữ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– </a:t>
            </a:r>
            <a:r>
              <a:rPr lang="en-US" sz="1100" i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Trung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tâm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Công</a:t>
            </a:r>
            <a:r>
              <a:rPr lang="en-US" sz="1100" i="0" baseline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0" baseline="0" dirty="0" err="1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nghệ</a:t>
            </a:r>
            <a:r>
              <a:rPr lang="en-US" sz="1100" i="0" dirty="0">
                <a:solidFill>
                  <a:srgbClr val="124057"/>
                </a:solidFill>
                <a:latin typeface="Roboto" panose="02000000000000000000" pitchFamily="2" charset="0"/>
                <a:ea typeface="Roboto" panose="02000000000000000000" pitchFamily="2" charset="0"/>
                <a:cs typeface="Nixie One" panose="020B0604020202020204" charset="0"/>
              </a:rPr>
              <a:t> - VDS</a:t>
            </a:r>
          </a:p>
        </p:txBody>
      </p:sp>
    </p:spTree>
    <p:extLst>
      <p:ext uri="{BB962C8B-B14F-4D97-AF65-F5344CB8AC3E}">
        <p14:creationId xmlns:p14="http://schemas.microsoft.com/office/powerpoint/2010/main" val="239613035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B">
  <p:cSld name="Blank style B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0" y="5726067"/>
            <a:ext cx="12192000" cy="3216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0" y="0"/>
            <a:ext cx="12192000" cy="7076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rgbClr val="11445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0" y="667501"/>
            <a:ext cx="12192000" cy="50988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" name="Google Shape;102;p12"/>
          <p:cNvSpPr/>
          <p:nvPr/>
        </p:nvSpPr>
        <p:spPr>
          <a:xfrm>
            <a:off x="0" y="5991473"/>
            <a:ext cx="12192000" cy="1576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Google Shape;103;p12"/>
          <p:cNvSpPr/>
          <p:nvPr/>
        </p:nvSpPr>
        <p:spPr>
          <a:xfrm>
            <a:off x="0" y="6112100"/>
            <a:ext cx="12192000" cy="746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ea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632663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291-A121-49BB-B36F-3005AAEE5F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031B-68E7-4E1E-BA18-F73760669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73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291-A121-49BB-B36F-3005AAEE5F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031B-68E7-4E1E-BA18-F73760669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34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291-A121-49BB-B36F-3005AAEE5F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031B-68E7-4E1E-BA18-F73760669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3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291-A121-49BB-B36F-3005AAEE5F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031B-68E7-4E1E-BA18-F73760669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6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2E291-A121-49BB-B36F-3005AAEE5F46}" type="datetimeFigureOut">
              <a:rPr lang="en-US" smtClean="0"/>
              <a:t>2/22/24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6D031B-68E7-4E1E-BA18-F737606694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80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</a:defRPr>
            </a:lvl1pPr>
          </a:lstStyle>
          <a:p>
            <a:fld id="{57B2E291-A121-49BB-B36F-3005AAEE5F46}" type="datetimeFigureOut">
              <a:rPr lang="en-US" smtClean="0"/>
              <a:pPr/>
              <a:t>2/22/24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</a:defRPr>
            </a:lvl1pPr>
          </a:lstStyle>
          <a:p>
            <a:fld id="{A06D031B-68E7-4E1E-BA18-F737606694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054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70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 Light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 Light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 Light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 Light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 Light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10054400" cy="42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ts val="3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■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365794790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28033" y="707633"/>
            <a:ext cx="427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28033" y="2356367"/>
            <a:ext cx="10054400" cy="42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ts val="3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■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buNone/>
              <a:defRPr sz="1067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‹#›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29035826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2E291-A121-49BB-B36F-3005AAEE5F46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2/22/24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6D031B-68E7-4E1E-BA18-F737606694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5043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cision_and_recal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ficoscore.com/about/" TargetMode="Externa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37.jp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.ac.uk/download/pdf/71542208.pdf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tradingeconomics.com/vietnam/private-credit-bureau-coverage-percent-of-adults-wb-data.ht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"/>
          <p:cNvSpPr txBox="1">
            <a:spLocks noGrp="1"/>
          </p:cNvSpPr>
          <p:nvPr>
            <p:ph type="ctrTitle"/>
          </p:nvPr>
        </p:nvSpPr>
        <p:spPr>
          <a:xfrm>
            <a:off x="867105" y="2552151"/>
            <a:ext cx="10174016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6000" dirty="0"/>
              <a:t>LOAN DEFAULT PREDICTION</a:t>
            </a:r>
            <a:endParaRPr sz="6000" dirty="0"/>
          </a:p>
        </p:txBody>
      </p:sp>
      <p:grpSp>
        <p:nvGrpSpPr>
          <p:cNvPr id="110" name="Google Shape;110;p13"/>
          <p:cNvGrpSpPr/>
          <p:nvPr/>
        </p:nvGrpSpPr>
        <p:grpSpPr>
          <a:xfrm>
            <a:off x="1139728" y="1032418"/>
            <a:ext cx="1286055" cy="1348409"/>
            <a:chOff x="5961125" y="1623900"/>
            <a:chExt cx="427450" cy="448175"/>
          </a:xfrm>
        </p:grpSpPr>
        <p:sp>
          <p:nvSpPr>
            <p:cNvPr id="111" name="Google Shape;111;p13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Roboto Light" panose="02000000000000000000" pitchFamily="2" charset="0"/>
                <a:cs typeface="Arial"/>
                <a:sym typeface="Arial"/>
              </a:endParaRPr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Roboto Light" panose="02000000000000000000" pitchFamily="2" charset="0"/>
                <a:cs typeface="Arial"/>
                <a:sym typeface="Arial"/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Roboto Light" panose="02000000000000000000" pitchFamily="2" charset="0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Roboto Light" panose="02000000000000000000" pitchFamily="2" charset="0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Roboto Light" panose="02000000000000000000" pitchFamily="2" charset="0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Roboto Light" panose="02000000000000000000" pitchFamily="2" charset="0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latin typeface="Roboto Light" panose="02000000000000000000" pitchFamily="2" charset="0"/>
                <a:cs typeface="Arial"/>
                <a:sym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11709" y="4149376"/>
            <a:ext cx="105037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Braille" pitchFamily="2" charset="0"/>
                <a:ea typeface="Roboto" panose="02000000000000000000" pitchFamily="2" charset="0"/>
                <a:cs typeface="Al Bayan Plain" pitchFamily="2" charset="-78"/>
              </a:rPr>
              <a:t>A loan default prediction model is a risk management tool that assesses the credit worthiness of a loan applicant by estimating their probability of default based on historical data. It uses numerical tools to rank order cases using data integrated into a single value that attempts to measure loan risk, aiding in informed lending decisions.</a:t>
            </a:r>
          </a:p>
        </p:txBody>
      </p:sp>
    </p:spTree>
    <p:extLst>
      <p:ext uri="{BB962C8B-B14F-4D97-AF65-F5344CB8AC3E}">
        <p14:creationId xmlns:p14="http://schemas.microsoft.com/office/powerpoint/2010/main" val="1945110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518;p40"/>
          <p:cNvGrpSpPr/>
          <p:nvPr/>
        </p:nvGrpSpPr>
        <p:grpSpPr>
          <a:xfrm>
            <a:off x="2728868" y="3426710"/>
            <a:ext cx="570606" cy="555797"/>
            <a:chOff x="5916675" y="927975"/>
            <a:chExt cx="516350" cy="502950"/>
          </a:xfrm>
        </p:grpSpPr>
        <p:sp>
          <p:nvSpPr>
            <p:cNvPr id="47" name="Google Shape;519;p4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0;p4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5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312510" cy="27091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2.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Lấy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vào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47" name="Google Shape;447;p38"/>
          <p:cNvSpPr/>
          <p:nvPr/>
        </p:nvSpPr>
        <p:spPr>
          <a:xfrm>
            <a:off x="512417" y="1215470"/>
            <a:ext cx="396508" cy="35592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92003" y="441434"/>
            <a:ext cx="627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tả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đầu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vào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TextBox 16"/>
          <p:cNvSpPr txBox="1"/>
          <p:nvPr/>
        </p:nvSpPr>
        <p:spPr>
          <a:xfrm>
            <a:off x="710670" y="1208492"/>
            <a:ext cx="11176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cs typeface="Calibri" panose="020F0502020204030204" pitchFamily="34" charset="0"/>
              </a:rPr>
              <a:t>Tổng</a:t>
            </a:r>
            <a:r>
              <a:rPr lang="en-US" dirty="0">
                <a:latin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cs typeface="Calibri" panose="020F0502020204030204" pitchFamily="34" charset="0"/>
              </a:rPr>
              <a:t>số</a:t>
            </a:r>
            <a:r>
              <a:rPr lang="en-US" dirty="0">
                <a:latin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cs typeface="Calibri" panose="020F0502020204030204" pitchFamily="34" charset="0"/>
              </a:rPr>
              <a:t>lượng</a:t>
            </a:r>
            <a:r>
              <a:rPr lang="en-US" dirty="0">
                <a:latin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cs typeface="Calibri" panose="020F0502020204030204" pitchFamily="34" charset="0"/>
              </a:rPr>
              <a:t>biến</a:t>
            </a:r>
            <a:r>
              <a:rPr lang="en-US" dirty="0">
                <a:latin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cs typeface="Calibri" panose="020F0502020204030204" pitchFamily="34" charset="0"/>
              </a:rPr>
              <a:t>đầu</a:t>
            </a:r>
            <a:r>
              <a:rPr lang="en-US" dirty="0">
                <a:latin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cs typeface="Calibri" panose="020F0502020204030204" pitchFamily="34" charset="0"/>
              </a:rPr>
              <a:t>vào</a:t>
            </a:r>
            <a:r>
              <a:rPr lang="en-US" dirty="0">
                <a:latin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cs typeface="Calibri" panose="020F0502020204030204" pitchFamily="34" charset="0"/>
              </a:rPr>
              <a:t>là</a:t>
            </a:r>
            <a:r>
              <a:rPr lang="en-US" dirty="0">
                <a:latin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cs typeface="Calibri" panose="020F0502020204030204" pitchFamily="34" charset="0"/>
              </a:rPr>
              <a:t>1988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cs typeface="Calibri" panose="020F0502020204030204" pitchFamily="34" charset="0"/>
              </a:rPr>
              <a:t>biến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cập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nhật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tuần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đảm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bảo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cải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thiện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liên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tục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. </a:t>
            </a:r>
            <a:r>
              <a:rPr lang="en-US" dirty="0" err="1">
                <a:latin typeface="Roboto Light" panose="02000000000000000000" pitchFamily="2" charset="0"/>
              </a:rPr>
              <a:t>Bài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toán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sử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06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mốc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thời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gian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nhau</a:t>
            </a:r>
            <a:r>
              <a:rPr lang="en-US" dirty="0">
                <a:latin typeface="Roboto Light" panose="02000000000000000000" pitchFamily="2" charset="0"/>
              </a:rPr>
              <a:t>:</a:t>
            </a:r>
            <a:endParaRPr lang="vi-VN" dirty="0">
              <a:latin typeface="+mj-lt"/>
              <a:cs typeface="Calibri" panose="020F0502020204030204" pitchFamily="34" charset="0"/>
            </a:endParaRPr>
          </a:p>
          <a:p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8" name="TextBox 25"/>
          <p:cNvSpPr txBox="1"/>
          <p:nvPr/>
        </p:nvSpPr>
        <p:spPr>
          <a:xfrm>
            <a:off x="9101693" y="3209576"/>
            <a:ext cx="2770327" cy="287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endParaRPr lang="en-US" sz="1400" spc="24" dirty="0">
              <a:solidFill>
                <a:srgbClr val="16575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4733" y="4831781"/>
            <a:ext cx="11697629" cy="1849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2500"/>
              </a:lnSpc>
              <a:spcBef>
                <a:spcPts val="1200"/>
              </a:spcBef>
            </a:pPr>
            <a:r>
              <a:rPr lang="en-US" dirty="0">
                <a:latin typeface="Roboto Light" panose="02000000000000000000" pitchFamily="2" charset="0"/>
              </a:rPr>
              <a:t>    </a:t>
            </a:r>
            <a:r>
              <a:rPr lang="en-US" dirty="0" err="1">
                <a:latin typeface="Roboto Light" panose="02000000000000000000" pitchFamily="2" charset="0"/>
              </a:rPr>
              <a:t>Tất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biến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chứa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viễn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thông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đều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được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tổng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hợp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theo</a:t>
            </a:r>
            <a:r>
              <a:rPr lang="en-US" dirty="0">
                <a:latin typeface="Roboto Light" panose="02000000000000000000" pitchFamily="2" charset="0"/>
              </a:rPr>
              <a:t> 06 </a:t>
            </a:r>
            <a:r>
              <a:rPr lang="en-US" dirty="0" err="1">
                <a:latin typeface="Roboto Light" panose="02000000000000000000" pitchFamily="2" charset="0"/>
              </a:rPr>
              <a:t>mốc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phân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biệt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tốt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nhất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đặc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hành</a:t>
            </a:r>
            <a:r>
              <a:rPr lang="en-US" dirty="0">
                <a:latin typeface="Roboto Light" panose="02000000000000000000" pitchFamily="2" charset="0"/>
              </a:rPr>
              <a:t> vi </a:t>
            </a:r>
            <a:r>
              <a:rPr lang="en-US" dirty="0" err="1">
                <a:latin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  <a:p>
            <a:pPr lvl="1">
              <a:lnSpc>
                <a:spcPts val="2500"/>
              </a:lnSpc>
              <a:spcBef>
                <a:spcPts val="1200"/>
              </a:spcBef>
            </a:pPr>
            <a:r>
              <a:rPr lang="en-US" dirty="0">
                <a:latin typeface="Roboto Light" panose="02000000000000000000" pitchFamily="2" charset="0"/>
              </a:rPr>
              <a:t>    </a:t>
            </a:r>
            <a:r>
              <a:rPr lang="en-US" dirty="0" err="1">
                <a:latin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được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trích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xuất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06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tháng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liên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tiếp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</a:rPr>
              <a:t>Việc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tăng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thời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gian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sát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nhằm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tăng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cường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ổn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định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những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sát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thấy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rõ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hơn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hướng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sử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thiết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bị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viễn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thông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. </a:t>
            </a:r>
            <a:r>
              <a:rPr lang="en-US" dirty="0" err="1">
                <a:latin typeface="Roboto Light" panose="02000000000000000000" pitchFamily="2" charset="0"/>
              </a:rPr>
              <a:t>Ngoài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việc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cũng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góp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phần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ngăn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chặn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một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phần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sim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mới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hoạt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động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</p:txBody>
      </p:sp>
      <p:sp>
        <p:nvSpPr>
          <p:cNvPr id="76" name="Chevron 75"/>
          <p:cNvSpPr/>
          <p:nvPr/>
        </p:nvSpPr>
        <p:spPr>
          <a:xfrm>
            <a:off x="605721" y="4945640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7" name="Chevron 76"/>
          <p:cNvSpPr/>
          <p:nvPr/>
        </p:nvSpPr>
        <p:spPr>
          <a:xfrm>
            <a:off x="605721" y="5737935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78" name="Google Shape;671;p40"/>
          <p:cNvGrpSpPr/>
          <p:nvPr/>
        </p:nvGrpSpPr>
        <p:grpSpPr>
          <a:xfrm>
            <a:off x="349515" y="300145"/>
            <a:ext cx="536070" cy="523634"/>
            <a:chOff x="5292575" y="3681900"/>
            <a:chExt cx="420150" cy="373275"/>
          </a:xfrm>
        </p:grpSpPr>
        <p:sp>
          <p:nvSpPr>
            <p:cNvPr id="79" name="Google Shape;672;p4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673;p4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674;p4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675;p4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676;p4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677;p4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678;p4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3" name="Google Shape;515;p40"/>
          <p:cNvGrpSpPr/>
          <p:nvPr/>
        </p:nvGrpSpPr>
        <p:grpSpPr>
          <a:xfrm>
            <a:off x="4911174" y="3444172"/>
            <a:ext cx="514646" cy="515387"/>
            <a:chOff x="5294400" y="974850"/>
            <a:chExt cx="416500" cy="417100"/>
          </a:xfrm>
        </p:grpSpPr>
        <p:sp>
          <p:nvSpPr>
            <p:cNvPr id="24" name="Google Shape;516;p4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7;p4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518;p40"/>
          <p:cNvGrpSpPr/>
          <p:nvPr/>
        </p:nvGrpSpPr>
        <p:grpSpPr>
          <a:xfrm>
            <a:off x="1109525" y="3456656"/>
            <a:ext cx="570606" cy="555797"/>
            <a:chOff x="5916675" y="927975"/>
            <a:chExt cx="516350" cy="502950"/>
          </a:xfrm>
        </p:grpSpPr>
        <p:sp>
          <p:nvSpPr>
            <p:cNvPr id="27" name="Google Shape;519;p4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0;p4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644;p40"/>
          <p:cNvGrpSpPr/>
          <p:nvPr/>
        </p:nvGrpSpPr>
        <p:grpSpPr>
          <a:xfrm>
            <a:off x="8860356" y="2138581"/>
            <a:ext cx="649224" cy="530352"/>
            <a:chOff x="1923075" y="3694075"/>
            <a:chExt cx="437200" cy="341600"/>
          </a:xfrm>
        </p:grpSpPr>
        <p:sp>
          <p:nvSpPr>
            <p:cNvPr id="32" name="Google Shape;645;p40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46;p4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47;p4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48;p4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49;p4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50;p4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51;p40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52;p40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53;p4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654;p40"/>
          <p:cNvGrpSpPr/>
          <p:nvPr/>
        </p:nvGrpSpPr>
        <p:grpSpPr>
          <a:xfrm>
            <a:off x="3147983" y="2137244"/>
            <a:ext cx="649228" cy="533027"/>
            <a:chOff x="2599525" y="3688600"/>
            <a:chExt cx="428675" cy="351950"/>
          </a:xfrm>
        </p:grpSpPr>
        <p:sp>
          <p:nvSpPr>
            <p:cNvPr id="42" name="Google Shape;655;p40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56;p40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57;p4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28575" cap="rnd" cmpd="sng">
              <a:solidFill>
                <a:srgbClr val="3B8D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/>
          <p:cNvSpPr/>
          <p:nvPr/>
        </p:nvSpPr>
        <p:spPr>
          <a:xfrm>
            <a:off x="2098663" y="2831681"/>
            <a:ext cx="2747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Trong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tuần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 (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thứ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 2 –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thứ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 6)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220179" y="2171381"/>
            <a:ext cx="0" cy="2558663"/>
          </a:xfrm>
          <a:prstGeom prst="line">
            <a:avLst/>
          </a:prstGeom>
          <a:ln>
            <a:solidFill>
              <a:srgbClr val="1863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908;p40"/>
          <p:cNvSpPr/>
          <p:nvPr/>
        </p:nvSpPr>
        <p:spPr>
          <a:xfrm>
            <a:off x="2981408" y="3553479"/>
            <a:ext cx="804377" cy="45437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solidFill>
            <a:schemeClr val="bg1"/>
          </a:solidFill>
          <a:ln w="12700" cap="rnd" cmpd="sng">
            <a:solidFill>
              <a:srgbClr val="1240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345357" y="4084108"/>
            <a:ext cx="1997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Làm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việc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(7h30 – 17h00)</a:t>
            </a:r>
            <a:endParaRPr lang="en-US" sz="1400" i="1" dirty="0"/>
          </a:p>
        </p:txBody>
      </p:sp>
      <p:sp>
        <p:nvSpPr>
          <p:cNvPr id="50" name="Rectangle 49"/>
          <p:cNvSpPr/>
          <p:nvPr/>
        </p:nvSpPr>
        <p:spPr>
          <a:xfrm>
            <a:off x="2270054" y="4082406"/>
            <a:ext cx="1997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Nghỉ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ngơi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(17h00 – 23h00)</a:t>
            </a:r>
            <a:endParaRPr lang="en-US" sz="1400" i="1" dirty="0"/>
          </a:p>
        </p:txBody>
      </p:sp>
      <p:sp>
        <p:nvSpPr>
          <p:cNvPr id="51" name="Rectangle 50"/>
          <p:cNvSpPr/>
          <p:nvPr/>
        </p:nvSpPr>
        <p:spPr>
          <a:xfrm>
            <a:off x="4169675" y="4082406"/>
            <a:ext cx="1997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Buổi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đêm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(23h00 – 7h30)</a:t>
            </a:r>
            <a:endParaRPr lang="en-US" sz="1400" i="1" dirty="0"/>
          </a:p>
        </p:txBody>
      </p:sp>
      <p:sp>
        <p:nvSpPr>
          <p:cNvPr id="61" name="Rectangle 60"/>
          <p:cNvSpPr/>
          <p:nvPr/>
        </p:nvSpPr>
        <p:spPr>
          <a:xfrm>
            <a:off x="7900035" y="2831681"/>
            <a:ext cx="2965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Cuối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tuần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 (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thứ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 7 –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chủ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nhật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</a:rPr>
              <a:t>)</a:t>
            </a:r>
            <a:endParaRPr lang="en-US" dirty="0"/>
          </a:p>
        </p:txBody>
      </p:sp>
      <p:grpSp>
        <p:nvGrpSpPr>
          <p:cNvPr id="66" name="Google Shape;518;p40"/>
          <p:cNvGrpSpPr/>
          <p:nvPr/>
        </p:nvGrpSpPr>
        <p:grpSpPr>
          <a:xfrm>
            <a:off x="8739099" y="3425008"/>
            <a:ext cx="570606" cy="555797"/>
            <a:chOff x="5916675" y="927975"/>
            <a:chExt cx="516350" cy="502950"/>
          </a:xfrm>
        </p:grpSpPr>
        <p:sp>
          <p:nvSpPr>
            <p:cNvPr id="67" name="Google Shape;519;p4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520;p4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ys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515;p40"/>
          <p:cNvGrpSpPr/>
          <p:nvPr/>
        </p:nvGrpSpPr>
        <p:grpSpPr>
          <a:xfrm>
            <a:off x="10921405" y="3442470"/>
            <a:ext cx="514646" cy="515387"/>
            <a:chOff x="5294400" y="974850"/>
            <a:chExt cx="416500" cy="417100"/>
          </a:xfrm>
        </p:grpSpPr>
        <p:sp>
          <p:nvSpPr>
            <p:cNvPr id="70" name="Google Shape;516;p40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17;p4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518;p40"/>
          <p:cNvGrpSpPr/>
          <p:nvPr/>
        </p:nvGrpSpPr>
        <p:grpSpPr>
          <a:xfrm>
            <a:off x="7119756" y="3454954"/>
            <a:ext cx="570606" cy="555797"/>
            <a:chOff x="5916675" y="927975"/>
            <a:chExt cx="516350" cy="502950"/>
          </a:xfrm>
        </p:grpSpPr>
        <p:sp>
          <p:nvSpPr>
            <p:cNvPr id="73" name="Google Shape;519;p4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0;p40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700" cap="rnd" cmpd="sng">
              <a:solidFill>
                <a:srgbClr val="1240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908;p40"/>
          <p:cNvSpPr/>
          <p:nvPr/>
        </p:nvSpPr>
        <p:spPr>
          <a:xfrm>
            <a:off x="8991639" y="3551777"/>
            <a:ext cx="804377" cy="45437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solidFill>
            <a:schemeClr val="bg1"/>
          </a:solidFill>
          <a:ln w="12700" cap="rnd" cmpd="sng">
            <a:solidFill>
              <a:srgbClr val="1240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Rectangle 85"/>
          <p:cNvSpPr/>
          <p:nvPr/>
        </p:nvSpPr>
        <p:spPr>
          <a:xfrm>
            <a:off x="6355588" y="4082406"/>
            <a:ext cx="1997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Làm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việc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(7h30 – 17h00)</a:t>
            </a:r>
            <a:endParaRPr lang="en-US" sz="1400" i="1" dirty="0"/>
          </a:p>
        </p:txBody>
      </p:sp>
      <p:sp>
        <p:nvSpPr>
          <p:cNvPr id="87" name="Rectangle 86"/>
          <p:cNvSpPr/>
          <p:nvPr/>
        </p:nvSpPr>
        <p:spPr>
          <a:xfrm>
            <a:off x="8280285" y="4080704"/>
            <a:ext cx="1997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Nghỉ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ngơi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(17h00 – 23h00)</a:t>
            </a:r>
            <a:endParaRPr lang="en-US" sz="1400" i="1" dirty="0"/>
          </a:p>
        </p:txBody>
      </p:sp>
      <p:sp>
        <p:nvSpPr>
          <p:cNvPr id="88" name="Rectangle 87"/>
          <p:cNvSpPr/>
          <p:nvPr/>
        </p:nvSpPr>
        <p:spPr>
          <a:xfrm>
            <a:off x="10179906" y="4080704"/>
            <a:ext cx="19976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Buổi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400" i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đêm</a:t>
            </a:r>
            <a:r>
              <a:rPr lang="en-US" sz="1400" i="1" dirty="0">
                <a:solidFill>
                  <a:srgbClr val="18637B"/>
                </a:solidFill>
                <a:latin typeface="Roboto Light" panose="02000000000000000000" pitchFamily="2" charset="0"/>
              </a:rPr>
              <a:t> (23h00 – 7h30)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301716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675029" y="1714531"/>
            <a:ext cx="1157455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dirty="0" err="1">
                <a:latin typeface="Roboto Light" panose="02000000000000000000" pitchFamily="2" charset="0"/>
              </a:rPr>
              <a:t>Tuổi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</a:rPr>
              <a:t>Tuổi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phân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tương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tỷ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 (chi </a:t>
            </a:r>
            <a:r>
              <a:rPr lang="en-US" dirty="0" err="1">
                <a:latin typeface="Roboto Light" panose="02000000000000000000" pitchFamily="2" charset="0"/>
              </a:rPr>
              <a:t>tiết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trang</a:t>
            </a:r>
            <a:r>
              <a:rPr lang="en-US" dirty="0">
                <a:latin typeface="Roboto Light" panose="02000000000000000000" pitchFamily="2" charset="0"/>
              </a:rPr>
              <a:t> 21)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latin typeface="Roboto Light" panose="02000000000000000000" pitchFamily="2" charset="0"/>
              </a:rPr>
              <a:t>Tuổi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tuổi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càng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lớn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thì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càng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đáng</a:t>
            </a:r>
            <a:r>
              <a:rPr lang="en-US" dirty="0">
                <a:latin typeface="Roboto Light" panose="02000000000000000000" pitchFamily="2" charset="0"/>
              </a:rPr>
              <a:t> tin </a:t>
            </a:r>
            <a:r>
              <a:rPr lang="en-US" dirty="0" err="1">
                <a:latin typeface="Roboto Light" panose="02000000000000000000" pitchFamily="2" charset="0"/>
              </a:rPr>
              <a:t>cậy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hạn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chế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năng</a:t>
            </a:r>
            <a:r>
              <a:rPr lang="en-US" dirty="0">
                <a:latin typeface="Roboto Light" panose="02000000000000000000" pitchFamily="2" charset="0"/>
              </a:rPr>
              <a:t> sim </a:t>
            </a:r>
            <a:r>
              <a:rPr lang="en-US" dirty="0" err="1">
                <a:latin typeface="Roboto Light" panose="02000000000000000000" pitchFamily="2" charset="0"/>
              </a:rPr>
              <a:t>rác</a:t>
            </a:r>
            <a:endParaRPr lang="en-US" dirty="0">
              <a:latin typeface="Roboto Light" panose="02000000000000000000" pitchFamily="2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latin typeface="Roboto Light" panose="02000000000000000000" pitchFamily="2" charset="0"/>
              </a:rPr>
              <a:t>Họ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tên</a:t>
            </a:r>
            <a:r>
              <a:rPr lang="en-US" dirty="0">
                <a:latin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</a:rPr>
              <a:t>Kiểm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đầy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đủ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thông</a:t>
            </a:r>
            <a:r>
              <a:rPr lang="en-US" dirty="0">
                <a:latin typeface="Roboto Light" panose="02000000000000000000" pitchFamily="2" charset="0"/>
              </a:rPr>
              <a:t> tin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endParaRPr lang="en-US" dirty="0">
              <a:latin typeface="Roboto Light" panose="02000000000000000000" pitchFamily="2" charset="0"/>
            </a:endParaRPr>
          </a:p>
          <a:p>
            <a:pPr lvl="1">
              <a:lnSpc>
                <a:spcPct val="200000"/>
              </a:lnSpc>
            </a:pPr>
            <a:r>
              <a:rPr lang="en-US" dirty="0" err="1">
                <a:latin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chỉ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theo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đăng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ký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chất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vùng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miền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cũng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động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lên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tỷ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 (</a:t>
            </a:r>
            <a:r>
              <a:rPr lang="en-US" dirty="0" err="1">
                <a:latin typeface="Roboto Light" panose="02000000000000000000" pitchFamily="2" charset="0"/>
              </a:rPr>
              <a:t>xem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trang</a:t>
            </a:r>
            <a:r>
              <a:rPr lang="en-US" dirty="0">
                <a:latin typeface="Roboto Light" panose="02000000000000000000" pitchFamily="2" charset="0"/>
              </a:rPr>
              <a:t> 22)</a:t>
            </a:r>
          </a:p>
          <a:p>
            <a:pPr lvl="1">
              <a:lnSpc>
                <a:spcPct val="200000"/>
              </a:lnSpc>
            </a:pPr>
            <a:r>
              <a:rPr lang="en-US" dirty="0" err="1">
                <a:latin typeface="Roboto Light" panose="02000000000000000000" pitchFamily="2" charset="0"/>
              </a:rPr>
              <a:t>Giới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</a:rPr>
              <a:t>Thường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nữ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giới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tỷ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nhỏ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hơn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nam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giới</a:t>
            </a:r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87" name="Google Shape;445;p38"/>
          <p:cNvSpPr txBox="1">
            <a:spLocks noGrp="1"/>
          </p:cNvSpPr>
          <p:nvPr>
            <p:ph type="title"/>
          </p:nvPr>
        </p:nvSpPr>
        <p:spPr>
          <a:xfrm>
            <a:off x="992003" y="199697"/>
            <a:ext cx="3513089" cy="2417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2.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Lấy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vào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về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định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danh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89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" name="Google Shape;671;p40"/>
          <p:cNvGrpSpPr/>
          <p:nvPr/>
        </p:nvGrpSpPr>
        <p:grpSpPr>
          <a:xfrm>
            <a:off x="349515" y="300145"/>
            <a:ext cx="536070" cy="523634"/>
            <a:chOff x="5292575" y="3681900"/>
            <a:chExt cx="420150" cy="373275"/>
          </a:xfrm>
        </p:grpSpPr>
        <p:sp>
          <p:nvSpPr>
            <p:cNvPr id="97" name="Google Shape;672;p4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673;p4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674;p4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675;p4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676;p4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677;p4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678;p4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3116" y="5152746"/>
            <a:ext cx="8568628" cy="369332"/>
          </a:xfrm>
          <a:prstGeom prst="rect">
            <a:avLst/>
          </a:prstGeom>
          <a:noFill/>
          <a:ln>
            <a:solidFill>
              <a:srgbClr val="3B8D61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/>
              <a:t>      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,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ràng</a:t>
            </a:r>
            <a:r>
              <a:rPr lang="en-US" dirty="0"/>
              <a:t>,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hơn</a:t>
            </a:r>
            <a:endParaRPr lang="en-US" dirty="0"/>
          </a:p>
        </p:txBody>
      </p:sp>
      <p:sp>
        <p:nvSpPr>
          <p:cNvPr id="17" name="Google Shape;605;p40"/>
          <p:cNvSpPr/>
          <p:nvPr/>
        </p:nvSpPr>
        <p:spPr>
          <a:xfrm>
            <a:off x="794887" y="1928024"/>
            <a:ext cx="282153" cy="29747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28575" cap="rnd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741930" y="5242382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Google Shape;605;p40"/>
          <p:cNvSpPr/>
          <p:nvPr/>
        </p:nvSpPr>
        <p:spPr>
          <a:xfrm>
            <a:off x="794887" y="2498317"/>
            <a:ext cx="282153" cy="29747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28575" cap="rnd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0" name="Google Shape;605;p40"/>
          <p:cNvSpPr/>
          <p:nvPr/>
        </p:nvSpPr>
        <p:spPr>
          <a:xfrm>
            <a:off x="791162" y="3582175"/>
            <a:ext cx="282153" cy="29747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28575" cap="rnd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Google Shape;605;p40"/>
          <p:cNvSpPr/>
          <p:nvPr/>
        </p:nvSpPr>
        <p:spPr>
          <a:xfrm>
            <a:off x="791162" y="4119893"/>
            <a:ext cx="282153" cy="29747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28575" cap="rnd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Google Shape;605;p40"/>
          <p:cNvSpPr/>
          <p:nvPr/>
        </p:nvSpPr>
        <p:spPr>
          <a:xfrm>
            <a:off x="791162" y="3036035"/>
            <a:ext cx="282153" cy="29747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28575" cap="rnd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62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 smtClean="0"/>
              <a:pPr defTabSz="1219170">
                <a:buClr>
                  <a:srgbClr val="000000"/>
                </a:buClr>
              </a:pPr>
              <a:t>12</a:t>
            </a:fld>
            <a:endParaRPr lang="en" kern="0"/>
          </a:p>
        </p:txBody>
      </p:sp>
      <p:sp>
        <p:nvSpPr>
          <p:cNvPr id="5" name="Google Shape;445;p38"/>
          <p:cNvSpPr txBox="1">
            <a:spLocks/>
          </p:cNvSpPr>
          <p:nvPr/>
        </p:nvSpPr>
        <p:spPr>
          <a:xfrm>
            <a:off x="992003" y="199697"/>
            <a:ext cx="3513089" cy="24173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kern="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2. </a:t>
            </a:r>
            <a:r>
              <a:rPr lang="en-US" kern="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Lấy</a:t>
            </a:r>
            <a:r>
              <a:rPr lang="en-US" kern="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kern="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kern="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đầu</a:t>
            </a:r>
            <a:r>
              <a:rPr lang="en-US" kern="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kern="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vào</a:t>
            </a:r>
            <a:endParaRPr lang="en-US" kern="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2001" y="441434"/>
            <a:ext cx="877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sv-SE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hành vi sử dụng viễn thông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grpSp>
        <p:nvGrpSpPr>
          <p:cNvPr id="7" name="Google Shape;671;p40"/>
          <p:cNvGrpSpPr/>
          <p:nvPr/>
        </p:nvGrpSpPr>
        <p:grpSpPr>
          <a:xfrm>
            <a:off x="349515" y="300145"/>
            <a:ext cx="536070" cy="523634"/>
            <a:chOff x="5292575" y="3681900"/>
            <a:chExt cx="420150" cy="373275"/>
          </a:xfrm>
        </p:grpSpPr>
        <p:sp>
          <p:nvSpPr>
            <p:cNvPr id="8" name="Google Shape;672;p4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673;p4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674;p4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675;p4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676;p4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677;p4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678;p4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64733" y="2179380"/>
            <a:ext cx="475742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Tổng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lượng</a:t>
            </a:r>
            <a:r>
              <a:rPr lang="en-US" sz="1400" dirty="0">
                <a:latin typeface="Roboto Light" panose="02000000000000000000" pitchFamily="2" charset="0"/>
              </a:rPr>
              <a:t> data </a:t>
            </a:r>
            <a:r>
              <a:rPr lang="en-US" sz="1400" dirty="0" err="1">
                <a:latin typeface="Roboto Light" panose="02000000000000000000" pitchFamily="2" charset="0"/>
              </a:rPr>
              <a:t>đã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sử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dụng</a:t>
            </a:r>
            <a:r>
              <a:rPr lang="en-US" sz="1400" dirty="0">
                <a:latin typeface="Roboto Light" panose="02000000000000000000" pitchFamily="2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Tổng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lượng</a:t>
            </a:r>
            <a:r>
              <a:rPr lang="en-US" sz="1400" dirty="0">
                <a:latin typeface="Roboto Light" panose="02000000000000000000" pitchFamily="2" charset="0"/>
              </a:rPr>
              <a:t> data </a:t>
            </a:r>
            <a:r>
              <a:rPr lang="en-US" sz="1400" dirty="0" err="1">
                <a:latin typeface="Roboto Light" panose="02000000000000000000" pitchFamily="2" charset="0"/>
              </a:rPr>
              <a:t>đã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tải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lên</a:t>
            </a:r>
            <a:endParaRPr lang="en-US" sz="1400" dirty="0">
              <a:latin typeface="Roboto Light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Tổng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lượng</a:t>
            </a:r>
            <a:r>
              <a:rPr lang="en-US" sz="1400" dirty="0">
                <a:latin typeface="Roboto Light" panose="02000000000000000000" pitchFamily="2" charset="0"/>
              </a:rPr>
              <a:t> data </a:t>
            </a:r>
            <a:r>
              <a:rPr lang="en-US" sz="1400" dirty="0" err="1">
                <a:latin typeface="Roboto Light" panose="02000000000000000000" pitchFamily="2" charset="0"/>
              </a:rPr>
              <a:t>đã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tải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xuống</a:t>
            </a:r>
            <a:endParaRPr lang="en-US" sz="1400" dirty="0">
              <a:latin typeface="Roboto Light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Độ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biến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động</a:t>
            </a:r>
            <a:r>
              <a:rPr lang="en-US" sz="1400" dirty="0">
                <a:latin typeface="Roboto Light" panose="02000000000000000000" pitchFamily="2" charset="0"/>
              </a:rPr>
              <a:t> data </a:t>
            </a:r>
            <a:r>
              <a:rPr lang="en-US" sz="1400" dirty="0" err="1">
                <a:latin typeface="Roboto Light" panose="02000000000000000000" pitchFamily="2" charset="0"/>
              </a:rPr>
              <a:t>tải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lên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theo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ngày</a:t>
            </a:r>
            <a:r>
              <a:rPr lang="en-US" sz="1400" dirty="0">
                <a:latin typeface="Roboto Light" panose="02000000000000000000" pitchFamily="2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Độ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biến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động</a:t>
            </a:r>
            <a:r>
              <a:rPr lang="en-US" sz="1400" dirty="0">
                <a:latin typeface="Roboto Light" panose="02000000000000000000" pitchFamily="2" charset="0"/>
              </a:rPr>
              <a:t> data </a:t>
            </a:r>
            <a:r>
              <a:rPr lang="en-US" sz="1400" dirty="0" err="1">
                <a:latin typeface="Roboto Light" panose="02000000000000000000" pitchFamily="2" charset="0"/>
              </a:rPr>
              <a:t>tải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xuống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theo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ngày</a:t>
            </a:r>
            <a:endParaRPr lang="en-US" sz="1400" dirty="0">
              <a:latin typeface="Roboto Light" panose="02000000000000000000" pitchFamily="2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04318" y="2179380"/>
            <a:ext cx="4190287" cy="2964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Tổng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tiền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đã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sử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dụng</a:t>
            </a:r>
            <a:endParaRPr lang="en-US" sz="1400" dirty="0">
              <a:latin typeface="Roboto Light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Tổng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tiền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cho</a:t>
            </a:r>
            <a:r>
              <a:rPr lang="en-US" sz="1400" dirty="0">
                <a:latin typeface="Roboto Light" panose="02000000000000000000" pitchFamily="2" charset="0"/>
              </a:rPr>
              <a:t> call</a:t>
            </a: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Tổng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tiền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cho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sms</a:t>
            </a:r>
            <a:endParaRPr lang="en-US" sz="1400" dirty="0">
              <a:latin typeface="Roboto Light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Tổng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tiền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cho</a:t>
            </a:r>
            <a:r>
              <a:rPr lang="en-US" sz="1400" dirty="0">
                <a:latin typeface="Roboto Light" panose="02000000000000000000" pitchFamily="2" charset="0"/>
              </a:rPr>
              <a:t> data</a:t>
            </a:r>
          </a:p>
          <a:p>
            <a:pPr lvl="1">
              <a:lnSpc>
                <a:spcPct val="150000"/>
              </a:lnSpc>
            </a:pPr>
            <a:r>
              <a:rPr lang="en-US" sz="1400" dirty="0">
                <a:latin typeface="Roboto Light" panose="02000000000000000000" pitchFamily="2" charset="0"/>
              </a:rPr>
              <a:t>VAS</a:t>
            </a: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lần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ứng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tiền</a:t>
            </a:r>
            <a:endParaRPr lang="en-US" sz="1400" dirty="0">
              <a:latin typeface="Roboto Light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Tổng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tiền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ứng</a:t>
            </a:r>
            <a:endParaRPr lang="en-US" sz="1400" dirty="0">
              <a:latin typeface="Roboto Light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Trạng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thái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thuê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bao</a:t>
            </a:r>
            <a:r>
              <a:rPr lang="en-US" sz="1400" dirty="0">
                <a:latin typeface="Roboto Light" panose="02000000000000000000" pitchFamily="2" charset="0"/>
              </a:rPr>
              <a:t>: </a:t>
            </a:r>
            <a:r>
              <a:rPr lang="en-US" sz="1400" dirty="0" err="1">
                <a:latin typeface="Roboto Light" panose="02000000000000000000" pitchFamily="2" charset="0"/>
              </a:rPr>
              <a:t>Trước</a:t>
            </a:r>
            <a:r>
              <a:rPr lang="en-US" sz="1400" dirty="0">
                <a:latin typeface="Roboto Light" panose="02000000000000000000" pitchFamily="2" charset="0"/>
              </a:rPr>
              <a:t>, </a:t>
            </a:r>
            <a:r>
              <a:rPr lang="en-US" sz="1400" dirty="0" err="1">
                <a:latin typeface="Roboto Light" panose="02000000000000000000" pitchFamily="2" charset="0"/>
              </a:rPr>
              <a:t>sau</a:t>
            </a:r>
            <a:endParaRPr lang="en-US" sz="1400" dirty="0">
              <a:latin typeface="Roboto Light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lần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thay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đổi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trạng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thái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thuê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bao</a:t>
            </a:r>
            <a:r>
              <a:rPr lang="en-US" sz="1400" dirty="0">
                <a:latin typeface="Roboto Light" panose="02000000000000000000" pitchFamily="2" charset="0"/>
              </a:rPr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476766" y="2179380"/>
            <a:ext cx="371523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Tổng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thời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gian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gọi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đến</a:t>
            </a:r>
            <a:r>
              <a:rPr lang="en-US" sz="1400" dirty="0">
                <a:latin typeface="Roboto Light" panose="02000000000000000000" pitchFamily="2" charset="0"/>
              </a:rPr>
              <a:t>/ </a:t>
            </a:r>
            <a:r>
              <a:rPr lang="en-US" sz="1400" dirty="0" err="1">
                <a:latin typeface="Roboto Light" panose="02000000000000000000" pitchFamily="2" charset="0"/>
              </a:rPr>
              <a:t>gọi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đi</a:t>
            </a:r>
            <a:r>
              <a:rPr lang="en-US" sz="1400" dirty="0">
                <a:latin typeface="Roboto Light" panose="02000000000000000000" pitchFamily="2" charset="0"/>
              </a:rPr>
              <a:t>/ </a:t>
            </a:r>
            <a:r>
              <a:rPr lang="en-US" sz="1400" dirty="0" err="1">
                <a:latin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sms</a:t>
            </a:r>
            <a:r>
              <a:rPr lang="en-US" sz="1400" dirty="0">
                <a:latin typeface="Roboto Light" panose="02000000000000000000" pitchFamily="2" charset="0"/>
              </a:rPr>
              <a:t>, </a:t>
            </a:r>
            <a:r>
              <a:rPr lang="en-US" sz="1400" dirty="0" err="1">
                <a:latin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cuộc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gọi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nhỡ</a:t>
            </a:r>
            <a:endParaRPr lang="en-US" sz="1400" dirty="0">
              <a:latin typeface="Roboto Light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Độ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biến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động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của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các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thời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gian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gọi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đi</a:t>
            </a:r>
            <a:r>
              <a:rPr lang="en-US" sz="1400" dirty="0">
                <a:latin typeface="Roboto Light" panose="02000000000000000000" pitchFamily="2" charset="0"/>
              </a:rPr>
              <a:t>, </a:t>
            </a:r>
            <a:r>
              <a:rPr lang="en-US" sz="1400" dirty="0" err="1">
                <a:latin typeface="Roboto Light" panose="02000000000000000000" pitchFamily="2" charset="0"/>
              </a:rPr>
              <a:t>gọi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đến</a:t>
            </a:r>
            <a:endParaRPr lang="en-US" sz="1400" dirty="0">
              <a:latin typeface="Roboto Light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Tần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suất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gọi</a:t>
            </a:r>
            <a:r>
              <a:rPr lang="en-US" sz="1400" dirty="0">
                <a:latin typeface="Roboto Light" panose="02000000000000000000" pitchFamily="2" charset="0"/>
              </a:rPr>
              <a:t>/ </a:t>
            </a:r>
            <a:r>
              <a:rPr lang="en-US" sz="1400" dirty="0" err="1">
                <a:latin typeface="Roboto Light" panose="02000000000000000000" pitchFamily="2" charset="0"/>
              </a:rPr>
              <a:t>nhắn</a:t>
            </a:r>
            <a:r>
              <a:rPr lang="en-US" sz="1400" dirty="0">
                <a:latin typeface="Roboto Light" panose="02000000000000000000" pitchFamily="2" charset="0"/>
              </a:rPr>
              <a:t> tin</a:t>
            </a: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cuộc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gọi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nhỡ</a:t>
            </a:r>
            <a:endParaRPr lang="en-US" sz="1400" dirty="0">
              <a:latin typeface="Roboto Light" panose="02000000000000000000" pitchFamily="2" charset="0"/>
            </a:endParaRPr>
          </a:p>
          <a:p>
            <a:pPr lvl="1">
              <a:lnSpc>
                <a:spcPct val="150000"/>
              </a:lnSpc>
            </a:pPr>
            <a:r>
              <a:rPr lang="en-US" sz="1400" dirty="0" err="1">
                <a:latin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ngày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thuê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bao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hoạt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động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viễn</a:t>
            </a:r>
            <a:r>
              <a:rPr lang="en-US" sz="1400" dirty="0">
                <a:latin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</a:rPr>
              <a:t>thông</a:t>
            </a:r>
            <a:endParaRPr lang="en-US" sz="1400" dirty="0">
              <a:latin typeface="Roboto Light" panose="02000000000000000000" pitchFamily="2" charset="0"/>
            </a:endParaRPr>
          </a:p>
        </p:txBody>
      </p:sp>
      <p:grpSp>
        <p:nvGrpSpPr>
          <p:cNvPr id="18" name="Google Shape;566;p40"/>
          <p:cNvGrpSpPr/>
          <p:nvPr/>
        </p:nvGrpSpPr>
        <p:grpSpPr>
          <a:xfrm>
            <a:off x="1390965" y="1564907"/>
            <a:ext cx="370102" cy="343811"/>
            <a:chOff x="6618700" y="1635475"/>
            <a:chExt cx="456675" cy="432325"/>
          </a:xfrm>
        </p:grpSpPr>
        <p:sp>
          <p:nvSpPr>
            <p:cNvPr id="19" name="Google Shape;567;p4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Google Shape;568;p4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Google Shape;569;p4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Google Shape;570;p4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Google Shape;571;p4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4" name="Google Shape;566;p40"/>
          <p:cNvGrpSpPr/>
          <p:nvPr/>
        </p:nvGrpSpPr>
        <p:grpSpPr>
          <a:xfrm>
            <a:off x="9169009" y="1564907"/>
            <a:ext cx="370102" cy="343811"/>
            <a:chOff x="6618700" y="1635475"/>
            <a:chExt cx="456675" cy="432325"/>
          </a:xfrm>
        </p:grpSpPr>
        <p:sp>
          <p:nvSpPr>
            <p:cNvPr id="25" name="Google Shape;567;p4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Google Shape;568;p4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7" name="Google Shape;569;p4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Google Shape;570;p4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Google Shape;571;p4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0" name="Google Shape;566;p40"/>
          <p:cNvGrpSpPr/>
          <p:nvPr/>
        </p:nvGrpSpPr>
        <p:grpSpPr>
          <a:xfrm>
            <a:off x="5251764" y="1564907"/>
            <a:ext cx="370102" cy="343811"/>
            <a:chOff x="6618700" y="1635475"/>
            <a:chExt cx="456675" cy="432325"/>
          </a:xfrm>
        </p:grpSpPr>
        <p:sp>
          <p:nvSpPr>
            <p:cNvPr id="31" name="Google Shape;567;p4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Google Shape;568;p4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3" name="Google Shape;569;p4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4" name="Google Shape;570;p4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5" name="Google Shape;571;p4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1761067" y="1586987"/>
            <a:ext cx="18726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Lưu</a:t>
            </a:r>
            <a:r>
              <a:rPr lang="en-US" sz="2000" b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lượng</a:t>
            </a:r>
            <a:r>
              <a:rPr lang="en-US" sz="2000" b="1" dirty="0">
                <a:solidFill>
                  <a:srgbClr val="18637B"/>
                </a:solidFill>
                <a:latin typeface="Roboto Light" panose="02000000000000000000" pitchFamily="2" charset="0"/>
              </a:rPr>
              <a:t> data</a:t>
            </a:r>
            <a:endParaRPr lang="en-US" sz="2000" b="1" dirty="0">
              <a:solidFill>
                <a:srgbClr val="18637B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621866" y="1565875"/>
            <a:ext cx="21852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18637B"/>
                </a:solidFill>
                <a:latin typeface="Roboto Light" panose="02000000000000000000" pitchFamily="2" charset="0"/>
              </a:rPr>
              <a:t>Chi </a:t>
            </a:r>
            <a:r>
              <a:rPr lang="en-US" sz="2000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phí</a:t>
            </a:r>
            <a:r>
              <a:rPr lang="en-US" sz="2000" b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viễn</a:t>
            </a:r>
            <a:r>
              <a:rPr lang="en-US" sz="2000" b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thông</a:t>
            </a:r>
            <a:endParaRPr lang="en-US" sz="2000" b="1" dirty="0">
              <a:solidFill>
                <a:srgbClr val="18637B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587415" y="1548042"/>
            <a:ext cx="23246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Đặc</a:t>
            </a:r>
            <a:r>
              <a:rPr lang="en-US" sz="2000" b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điểm</a:t>
            </a:r>
            <a:r>
              <a:rPr lang="en-US" sz="2000" b="1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nhắn</a:t>
            </a:r>
            <a:r>
              <a:rPr lang="en-US" sz="2000" b="1" dirty="0">
                <a:solidFill>
                  <a:srgbClr val="18637B"/>
                </a:solidFill>
                <a:latin typeface="Roboto Light" panose="02000000000000000000" pitchFamily="2" charset="0"/>
              </a:rPr>
              <a:t>/</a:t>
            </a:r>
            <a:r>
              <a:rPr lang="en-US" sz="2000" b="1" dirty="0" err="1">
                <a:solidFill>
                  <a:srgbClr val="18637B"/>
                </a:solidFill>
                <a:latin typeface="Roboto Light" panose="02000000000000000000" pitchFamily="2" charset="0"/>
              </a:rPr>
              <a:t>gọi</a:t>
            </a:r>
            <a:endParaRPr lang="en-US" sz="2000" b="1" dirty="0">
              <a:solidFill>
                <a:srgbClr val="18637B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4707468" y="2321119"/>
            <a:ext cx="0" cy="2558663"/>
          </a:xfrm>
          <a:prstGeom prst="line">
            <a:avLst/>
          </a:prstGeom>
          <a:ln>
            <a:solidFill>
              <a:srgbClr val="1863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658579" y="2275964"/>
            <a:ext cx="0" cy="2558663"/>
          </a:xfrm>
          <a:prstGeom prst="line">
            <a:avLst/>
          </a:prstGeom>
          <a:ln>
            <a:solidFill>
              <a:srgbClr val="18637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602016" y="5568442"/>
            <a:ext cx="11390306" cy="923330"/>
          </a:xfrm>
          <a:prstGeom prst="rect">
            <a:avLst/>
          </a:prstGeom>
          <a:ln>
            <a:solidFill>
              <a:srgbClr val="3B8D6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tài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chính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chi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hoạt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viễn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như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một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chi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đầy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đủ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ứng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tiền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thoại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thường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vỡ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thấp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hơn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hay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sau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thường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tin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cậy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tốt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hơn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trước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42" name="Chevron 41"/>
          <p:cNvSpPr/>
          <p:nvPr/>
        </p:nvSpPr>
        <p:spPr>
          <a:xfrm>
            <a:off x="707647" y="5636774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077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390430" y="8095351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*</a:t>
            </a:r>
            <a:r>
              <a:rPr lang="en-US" dirty="0" err="1">
                <a:latin typeface="Roboto Light" panose="02000000000000000000" pitchFamily="2" charset="0"/>
              </a:rPr>
              <a:t>Tham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khảo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tại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paper ở </a:t>
            </a:r>
            <a:r>
              <a:rPr lang="en-US" dirty="0" err="1">
                <a:latin typeface="Roboto Light" panose="02000000000000000000" pitchFamily="2" charset="0"/>
              </a:rPr>
              <a:t>trang</a:t>
            </a:r>
            <a:r>
              <a:rPr lang="en-US" dirty="0">
                <a:latin typeface="Roboto Light" panose="02000000000000000000" pitchFamily="2" charset="0"/>
              </a:rPr>
              <a:t> 43</a:t>
            </a:r>
          </a:p>
        </p:txBody>
      </p:sp>
      <p:grpSp>
        <p:nvGrpSpPr>
          <p:cNvPr id="12" name="Google Shape;566;p40"/>
          <p:cNvGrpSpPr/>
          <p:nvPr/>
        </p:nvGrpSpPr>
        <p:grpSpPr>
          <a:xfrm>
            <a:off x="-753924" y="4276120"/>
            <a:ext cx="299578" cy="278297"/>
            <a:chOff x="6618700" y="1635475"/>
            <a:chExt cx="456675" cy="432325"/>
          </a:xfrm>
        </p:grpSpPr>
        <p:sp>
          <p:nvSpPr>
            <p:cNvPr id="13" name="Google Shape;567;p4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" name="Google Shape;568;p4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" name="Google Shape;569;p4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" name="Google Shape;570;p4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" name="Google Shape;571;p4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8" name="Google Shape;750;p40"/>
          <p:cNvGrpSpPr/>
          <p:nvPr/>
        </p:nvGrpSpPr>
        <p:grpSpPr>
          <a:xfrm>
            <a:off x="746331" y="2134550"/>
            <a:ext cx="302776" cy="264972"/>
            <a:chOff x="3927500" y="301425"/>
            <a:chExt cx="461550" cy="411625"/>
          </a:xfrm>
        </p:grpSpPr>
        <p:sp>
          <p:nvSpPr>
            <p:cNvPr id="19" name="Google Shape;751;p4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Google Shape;752;p4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Google Shape;753;p4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Google Shape;754;p4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Google Shape;755;p4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4" name="Google Shape;756;p4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" name="Google Shape;757;p4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Google Shape;758;p4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7" name="Google Shape;759;p4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Google Shape;760;p4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Google Shape;761;p4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0" name="Google Shape;762;p4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1" name="Google Shape;763;p4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Google Shape;764;p4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3" name="Google Shape;765;p4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4" name="Google Shape;766;p4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5" name="Google Shape;767;p4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Google Shape;768;p4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Google Shape;769;p4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Google Shape;770;p4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9" name="Google Shape;771;p4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Google Shape;772;p4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Google Shape;773;p4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2" name="Google Shape;774;p4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Google Shape;775;p4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Google Shape;776;p4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5" name="Google Shape;777;p4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46" name="Google Shape;872;p40"/>
          <p:cNvGrpSpPr/>
          <p:nvPr/>
        </p:nvGrpSpPr>
        <p:grpSpPr>
          <a:xfrm rot="768388">
            <a:off x="-700540" y="3074420"/>
            <a:ext cx="353107" cy="332386"/>
            <a:chOff x="5233525" y="4954450"/>
            <a:chExt cx="538275" cy="516350"/>
          </a:xfrm>
        </p:grpSpPr>
        <p:sp>
          <p:nvSpPr>
            <p:cNvPr id="47" name="Google Shape;873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Google Shape;874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9" name="Google Shape;875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0" name="Google Shape;876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1" name="Google Shape;877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Google Shape;878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3" name="Google Shape;879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Google Shape;880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Google Shape;881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Google Shape;882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Google Shape;883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8" name="Google Shape;750;p40"/>
          <p:cNvGrpSpPr/>
          <p:nvPr/>
        </p:nvGrpSpPr>
        <p:grpSpPr>
          <a:xfrm>
            <a:off x="764715" y="4554417"/>
            <a:ext cx="302776" cy="264972"/>
            <a:chOff x="3927500" y="301425"/>
            <a:chExt cx="461550" cy="411625"/>
          </a:xfrm>
        </p:grpSpPr>
        <p:sp>
          <p:nvSpPr>
            <p:cNvPr id="59" name="Google Shape;751;p4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Google Shape;752;p4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Google Shape;753;p4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2" name="Google Shape;754;p4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Google Shape;755;p4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4" name="Google Shape;756;p4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Google Shape;757;p4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Google Shape;758;p4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Google Shape;759;p4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8" name="Google Shape;760;p4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9" name="Google Shape;761;p4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0" name="Google Shape;762;p4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Google Shape;763;p4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Google Shape;764;p4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3" name="Google Shape;765;p4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4" name="Google Shape;766;p4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5" name="Google Shape;767;p4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6" name="Google Shape;768;p4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7" name="Google Shape;769;p4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Google Shape;770;p4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9" name="Google Shape;771;p4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0" name="Google Shape;772;p4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1" name="Google Shape;773;p4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2" name="Google Shape;774;p4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3" name="Google Shape;775;p4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4" name="Google Shape;776;p4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5" name="Google Shape;777;p4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8222944" y="6596390"/>
            <a:ext cx="3969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* </a:t>
            </a:r>
            <a:r>
              <a:rPr lang="en-US" sz="1100" i="1" dirty="0" err="1">
                <a:latin typeface="Roboto Light" panose="02000000000000000000" pitchFamily="2" charset="0"/>
              </a:rPr>
              <a:t>Địa</a:t>
            </a:r>
            <a:r>
              <a:rPr lang="en-US" sz="1100" i="1" dirty="0">
                <a:latin typeface="Roboto Light" panose="02000000000000000000" pitchFamily="2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</a:rPr>
              <a:t>điểm</a:t>
            </a:r>
            <a:r>
              <a:rPr lang="en-US" sz="1100" i="1" dirty="0">
                <a:latin typeface="Roboto Light" panose="02000000000000000000" pitchFamily="2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</a:rPr>
              <a:t>được</a:t>
            </a:r>
            <a:r>
              <a:rPr lang="en-US" sz="1100" i="1" dirty="0">
                <a:latin typeface="Roboto Light" panose="02000000000000000000" pitchFamily="2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</a:rPr>
              <a:t>xác</a:t>
            </a:r>
            <a:r>
              <a:rPr lang="en-US" sz="1100" i="1" dirty="0">
                <a:latin typeface="Roboto Light" panose="02000000000000000000" pitchFamily="2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</a:rPr>
              <a:t>định</a:t>
            </a:r>
            <a:r>
              <a:rPr lang="en-US" sz="1100" i="1" dirty="0">
                <a:latin typeface="Roboto Light" panose="02000000000000000000" pitchFamily="2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</a:rPr>
              <a:t>tính</a:t>
            </a:r>
            <a:r>
              <a:rPr lang="en-US" sz="1100" i="1" dirty="0">
                <a:latin typeface="Roboto Light" panose="02000000000000000000" pitchFamily="2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</a:rPr>
              <a:t>theo</a:t>
            </a:r>
            <a:r>
              <a:rPr lang="en-US" sz="1100" i="1" dirty="0">
                <a:latin typeface="Roboto Light" panose="02000000000000000000" pitchFamily="2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</a:rPr>
              <a:t>định</a:t>
            </a:r>
            <a:r>
              <a:rPr lang="en-US" sz="1100" i="1" dirty="0">
                <a:latin typeface="Roboto Light" panose="02000000000000000000" pitchFamily="2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</a:rPr>
              <a:t>vị</a:t>
            </a:r>
            <a:r>
              <a:rPr lang="en-US" sz="1100" i="1" dirty="0">
                <a:latin typeface="Roboto Light" panose="02000000000000000000" pitchFamily="2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</a:rPr>
              <a:t>cột</a:t>
            </a:r>
            <a:r>
              <a:rPr lang="en-US" sz="1100" i="1" dirty="0">
                <a:latin typeface="Roboto Light" panose="02000000000000000000" pitchFamily="2" charset="0"/>
              </a:rPr>
              <a:t> cell </a:t>
            </a:r>
            <a:r>
              <a:rPr lang="en-US" sz="1100" i="1" dirty="0" err="1">
                <a:latin typeface="Roboto Light" panose="02000000000000000000" pitchFamily="2" charset="0"/>
              </a:rPr>
              <a:t>bắt</a:t>
            </a:r>
            <a:r>
              <a:rPr lang="en-US" sz="1100" i="1" dirty="0">
                <a:latin typeface="Roboto Light" panose="02000000000000000000" pitchFamily="2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</a:rPr>
              <a:t>được</a:t>
            </a:r>
            <a:r>
              <a:rPr lang="en-US" sz="1100" i="1" dirty="0">
                <a:latin typeface="Roboto Light" panose="02000000000000000000" pitchFamily="2" charset="0"/>
              </a:rPr>
              <a:t> </a:t>
            </a:r>
            <a:endParaRPr lang="en-US" sz="1100" i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87" name="Google Shape;445;p38"/>
          <p:cNvSpPr txBox="1">
            <a:spLocks noGrp="1"/>
          </p:cNvSpPr>
          <p:nvPr>
            <p:ph type="title"/>
          </p:nvPr>
        </p:nvSpPr>
        <p:spPr>
          <a:xfrm>
            <a:off x="992003" y="199697"/>
            <a:ext cx="3513089" cy="2417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2.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Lấy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vào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về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địa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điểm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89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" name="Google Shape;671;p40"/>
          <p:cNvGrpSpPr/>
          <p:nvPr/>
        </p:nvGrpSpPr>
        <p:grpSpPr>
          <a:xfrm>
            <a:off x="349515" y="300145"/>
            <a:ext cx="536070" cy="523634"/>
            <a:chOff x="5292575" y="3681900"/>
            <a:chExt cx="420150" cy="373275"/>
          </a:xfrm>
        </p:grpSpPr>
        <p:sp>
          <p:nvSpPr>
            <p:cNvPr id="97" name="Google Shape;672;p4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673;p4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674;p4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675;p4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676;p4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677;p4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678;p4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87181" y="1138690"/>
            <a:ext cx="10506508" cy="5613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nhóm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liên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đến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đặc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di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chuyển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Nhóm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đặc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biệt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trọng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ổn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việc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ở,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bàn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hoạt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  <a:p>
            <a:pPr>
              <a:lnSpc>
                <a:spcPts val="2400"/>
              </a:lnSpc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2400"/>
              </a:lnSpc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Những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tốt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hơn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rất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nhiều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danh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về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  <a:p>
            <a:pPr>
              <a:lnSpc>
                <a:spcPts val="24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đoán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ở,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việc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nghỉ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mốc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thời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chia:</a:t>
            </a:r>
          </a:p>
          <a:p>
            <a:pPr>
              <a:lnSpc>
                <a:spcPts val="24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chỉ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thường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lui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tuần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việc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chỉ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thường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lui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ban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tối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tuần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ở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hoặc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1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yêu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thích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>
              <a:lnSpc>
                <a:spcPts val="24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chỉ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thường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lui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cuối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tuần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nghỉ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yêu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thích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  <a:p>
            <a:pPr>
              <a:lnSpc>
                <a:spcPts val="2400"/>
              </a:lnSpc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2400"/>
              </a:lnSpc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2400"/>
              </a:lnSpc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ổn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dựa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trên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tần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  <a:p>
            <a:pPr>
              <a:lnSpc>
                <a:spcPts val="24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lần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chuyển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từ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sang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cùng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huyện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lần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chuyển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từ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huyện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sang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huyện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cùng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tỉnh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24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lần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chuyển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từ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tỉnh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sang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tỉnh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24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di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chuyển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bằng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lần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đổi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cell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mỗi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time window</a:t>
            </a:r>
          </a:p>
          <a:p>
            <a:pPr>
              <a:lnSpc>
                <a:spcPts val="24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Tổng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hoạt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ngày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xuất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đó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1" name="Chevron 90"/>
          <p:cNvSpPr/>
          <p:nvPr/>
        </p:nvSpPr>
        <p:spPr>
          <a:xfrm>
            <a:off x="990011" y="4911840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2" name="Chevron 91"/>
          <p:cNvSpPr/>
          <p:nvPr/>
        </p:nvSpPr>
        <p:spPr>
          <a:xfrm>
            <a:off x="990011" y="5216412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3" name="Chevron 92"/>
          <p:cNvSpPr/>
          <p:nvPr/>
        </p:nvSpPr>
        <p:spPr>
          <a:xfrm>
            <a:off x="990011" y="5825556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4" name="Chevron 93"/>
          <p:cNvSpPr/>
          <p:nvPr/>
        </p:nvSpPr>
        <p:spPr>
          <a:xfrm>
            <a:off x="990011" y="6130128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5" name="Chevron 94"/>
          <p:cNvSpPr/>
          <p:nvPr/>
        </p:nvSpPr>
        <p:spPr>
          <a:xfrm>
            <a:off x="990011" y="5520984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5" name="Chevron 104"/>
          <p:cNvSpPr/>
          <p:nvPr/>
        </p:nvSpPr>
        <p:spPr>
          <a:xfrm>
            <a:off x="990011" y="6434700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7" name="Chevron 106"/>
          <p:cNvSpPr/>
          <p:nvPr/>
        </p:nvSpPr>
        <p:spPr>
          <a:xfrm>
            <a:off x="1004887" y="2475178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8" name="Chevron 107"/>
          <p:cNvSpPr/>
          <p:nvPr/>
        </p:nvSpPr>
        <p:spPr>
          <a:xfrm>
            <a:off x="1004887" y="2779750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0" name="Chevron 109"/>
          <p:cNvSpPr/>
          <p:nvPr/>
        </p:nvSpPr>
        <p:spPr>
          <a:xfrm>
            <a:off x="1004887" y="3693466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1" name="Chevron 110"/>
          <p:cNvSpPr/>
          <p:nvPr/>
        </p:nvSpPr>
        <p:spPr>
          <a:xfrm>
            <a:off x="1004887" y="3084322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095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390430" y="8095351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*</a:t>
            </a:r>
            <a:r>
              <a:rPr lang="en-US" dirty="0" err="1">
                <a:latin typeface="Roboto Light" panose="02000000000000000000" pitchFamily="2" charset="0"/>
              </a:rPr>
              <a:t>Tham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khảo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tại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paper ở </a:t>
            </a:r>
            <a:r>
              <a:rPr lang="en-US" dirty="0" err="1">
                <a:latin typeface="Roboto Light" panose="02000000000000000000" pitchFamily="2" charset="0"/>
              </a:rPr>
              <a:t>trang</a:t>
            </a:r>
            <a:r>
              <a:rPr lang="en-US" dirty="0">
                <a:latin typeface="Roboto Light" panose="02000000000000000000" pitchFamily="2" charset="0"/>
              </a:rPr>
              <a:t> 43</a:t>
            </a:r>
          </a:p>
        </p:txBody>
      </p:sp>
      <p:sp>
        <p:nvSpPr>
          <p:cNvPr id="6" name="Rectangle 5"/>
          <p:cNvSpPr/>
          <p:nvPr/>
        </p:nvSpPr>
        <p:spPr>
          <a:xfrm>
            <a:off x="676506" y="1360583"/>
            <a:ext cx="11030072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dirty="0" err="1">
                <a:latin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phân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tích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mối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vào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một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như</a:t>
            </a:r>
            <a:r>
              <a:rPr lang="en-US" dirty="0">
                <a:latin typeface="Roboto Light" panose="02000000000000000000" pitchFamily="2" charset="0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dirty="0" err="1">
                <a:latin typeface="Roboto Light" panose="02000000000000000000" pitchFamily="2" charset="0"/>
              </a:rPr>
              <a:t>Đếm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phân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biệt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liên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cho</a:t>
            </a:r>
            <a:r>
              <a:rPr lang="en-US" dirty="0">
                <a:latin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mối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hội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đó</a:t>
            </a:r>
            <a:endParaRPr lang="en-US" dirty="0">
              <a:latin typeface="Roboto Light" panose="02000000000000000000" pitchFamily="2" charset="0"/>
            </a:endParaRPr>
          </a:p>
          <a:p>
            <a:pPr lvl="2">
              <a:lnSpc>
                <a:spcPct val="150000"/>
              </a:lnSpc>
            </a:pPr>
            <a:r>
              <a:rPr lang="en-US" dirty="0" err="1">
                <a:latin typeface="Roboto Light" panose="02000000000000000000" pitchFamily="2" charset="0"/>
              </a:rPr>
              <a:t>Đếm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cuộc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gọi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phát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sinh</a:t>
            </a:r>
            <a:r>
              <a:rPr lang="en-US" dirty="0">
                <a:latin typeface="Roboto Light" panose="02000000000000000000" pitchFamily="2" charset="0"/>
              </a:rPr>
              <a:t> 2 </a:t>
            </a:r>
            <a:r>
              <a:rPr lang="en-US" dirty="0" err="1">
                <a:latin typeface="Roboto Light" panose="02000000000000000000" pitchFamily="2" charset="0"/>
              </a:rPr>
              <a:t>chiều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vòng</a:t>
            </a:r>
            <a:r>
              <a:rPr lang="en-US" dirty="0">
                <a:latin typeface="Roboto Light" panose="02000000000000000000" pitchFamily="2" charset="0"/>
              </a:rPr>
              <a:t> 1h. </a:t>
            </a:r>
            <a:r>
              <a:rPr lang="en-US" dirty="0" err="1">
                <a:latin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mối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tương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cao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dirty="0" err="1">
                <a:latin typeface="Roboto Light" panose="02000000000000000000" pitchFamily="2" charset="0"/>
              </a:rPr>
              <a:t>Đếm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cuộc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gọi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phát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sinh</a:t>
            </a:r>
            <a:r>
              <a:rPr lang="en-US" dirty="0">
                <a:latin typeface="Roboto Light" panose="02000000000000000000" pitchFamily="2" charset="0"/>
              </a:rPr>
              <a:t> 2 </a:t>
            </a:r>
            <a:r>
              <a:rPr lang="en-US" dirty="0" err="1">
                <a:latin typeface="Roboto Light" panose="02000000000000000000" pitchFamily="2" charset="0"/>
              </a:rPr>
              <a:t>chiều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vòng</a:t>
            </a:r>
            <a:r>
              <a:rPr lang="en-US" dirty="0">
                <a:latin typeface="Roboto Light" panose="02000000000000000000" pitchFamily="2" charset="0"/>
              </a:rPr>
              <a:t> 1h </a:t>
            </a:r>
            <a:r>
              <a:rPr lang="en-US" dirty="0" err="1">
                <a:latin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ổn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định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theo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tuần</a:t>
            </a:r>
            <a:r>
              <a:rPr lang="en-US" dirty="0">
                <a:latin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mối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thân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thiết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đó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dirty="0" err="1">
                <a:latin typeface="Roboto Light" panose="02000000000000000000" pitchFamily="2" charset="0"/>
              </a:rPr>
              <a:t>Đếm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thường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xuyên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gọi</a:t>
            </a:r>
            <a:r>
              <a:rPr lang="en-US" dirty="0">
                <a:latin typeface="Roboto Light" panose="02000000000000000000" pitchFamily="2" charset="0"/>
              </a:rPr>
              <a:t>/</a:t>
            </a:r>
            <a:r>
              <a:rPr lang="en-US" dirty="0" err="1">
                <a:latin typeface="Roboto Light" panose="02000000000000000000" pitchFamily="2" charset="0"/>
              </a:rPr>
              <a:t>nhận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tới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những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mối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cho</a:t>
            </a:r>
            <a:r>
              <a:rPr lang="en-US" dirty="0">
                <a:latin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cấp</a:t>
            </a:r>
            <a:r>
              <a:rPr lang="en-US" dirty="0">
                <a:latin typeface="Roboto Light" panose="02000000000000000000" pitchFamily="2" charset="0"/>
              </a:rPr>
              <a:t> 2 </a:t>
            </a:r>
            <a:r>
              <a:rPr lang="en-US" dirty="0" err="1">
                <a:latin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endParaRPr lang="en-US" dirty="0">
              <a:latin typeface="Roboto Light" panose="02000000000000000000" pitchFamily="2" charset="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385718" y="6596390"/>
            <a:ext cx="3969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*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Danh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sách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các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bài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nghiên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cứu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uy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xem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phần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phụ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lục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 </a:t>
            </a:r>
            <a:endParaRPr lang="en-US" sz="1100" i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87" name="Google Shape;445;p38"/>
          <p:cNvSpPr txBox="1">
            <a:spLocks noGrp="1"/>
          </p:cNvSpPr>
          <p:nvPr>
            <p:ph type="title"/>
          </p:nvPr>
        </p:nvSpPr>
        <p:spPr>
          <a:xfrm>
            <a:off x="992003" y="199697"/>
            <a:ext cx="3513089" cy="2417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2.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Lấy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vào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về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quan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hệ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xã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hội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89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" name="Google Shape;671;p40"/>
          <p:cNvGrpSpPr/>
          <p:nvPr/>
        </p:nvGrpSpPr>
        <p:grpSpPr>
          <a:xfrm>
            <a:off x="349515" y="300145"/>
            <a:ext cx="536070" cy="523634"/>
            <a:chOff x="5292575" y="3681900"/>
            <a:chExt cx="420150" cy="373275"/>
          </a:xfrm>
        </p:grpSpPr>
        <p:sp>
          <p:nvSpPr>
            <p:cNvPr id="97" name="Google Shape;672;p4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673;p4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674;p4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675;p4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676;p4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677;p4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678;p4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85585" y="5267307"/>
            <a:ext cx="10714575" cy="923330"/>
          </a:xfrm>
          <a:prstGeom prst="rect">
            <a:avLst/>
          </a:prstGeom>
          <a:noFill/>
          <a:ln>
            <a:solidFill>
              <a:srgbClr val="3B8D6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    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mối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hệ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đình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hội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ở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nhiều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cấp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nhau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Ngoài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còn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giúp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tìm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những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mối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liên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hệ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nhân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xấu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8" name="Google Shape;872;p40"/>
          <p:cNvGrpSpPr/>
          <p:nvPr/>
        </p:nvGrpSpPr>
        <p:grpSpPr>
          <a:xfrm rot="768388">
            <a:off x="1183973" y="1966720"/>
            <a:ext cx="360816" cy="339643"/>
            <a:chOff x="5233525" y="4954450"/>
            <a:chExt cx="538275" cy="516350"/>
          </a:xfrm>
        </p:grpSpPr>
        <p:sp>
          <p:nvSpPr>
            <p:cNvPr id="19" name="Google Shape;873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Google Shape;874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Google Shape;875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Google Shape;876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Google Shape;877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4" name="Google Shape;878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" name="Google Shape;879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6" name="Google Shape;880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7" name="Google Shape;881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Google Shape;882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Google Shape;883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0" name="Google Shape;872;p40"/>
          <p:cNvGrpSpPr/>
          <p:nvPr/>
        </p:nvGrpSpPr>
        <p:grpSpPr>
          <a:xfrm rot="768388">
            <a:off x="1183973" y="2710652"/>
            <a:ext cx="360816" cy="339643"/>
            <a:chOff x="5233525" y="4954450"/>
            <a:chExt cx="538275" cy="516350"/>
          </a:xfrm>
        </p:grpSpPr>
        <p:sp>
          <p:nvSpPr>
            <p:cNvPr id="31" name="Google Shape;873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Google Shape;874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3" name="Google Shape;875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4" name="Google Shape;876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5" name="Google Shape;877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Google Shape;878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Google Shape;879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Google Shape;880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9" name="Google Shape;881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Google Shape;882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Google Shape;883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42" name="Google Shape;872;p40"/>
          <p:cNvGrpSpPr/>
          <p:nvPr/>
        </p:nvGrpSpPr>
        <p:grpSpPr>
          <a:xfrm rot="768388">
            <a:off x="1183973" y="3511139"/>
            <a:ext cx="360816" cy="339643"/>
            <a:chOff x="5233525" y="4954450"/>
            <a:chExt cx="538275" cy="516350"/>
          </a:xfrm>
        </p:grpSpPr>
        <p:sp>
          <p:nvSpPr>
            <p:cNvPr id="43" name="Google Shape;873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Google Shape;874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5" name="Google Shape;875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6" name="Google Shape;876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Google Shape;877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Google Shape;878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9" name="Google Shape;879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0" name="Google Shape;880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1" name="Google Shape;881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Google Shape;882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3" name="Google Shape;883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4" name="Google Shape;872;p40"/>
          <p:cNvGrpSpPr/>
          <p:nvPr/>
        </p:nvGrpSpPr>
        <p:grpSpPr>
          <a:xfrm rot="768388">
            <a:off x="1183973" y="4335228"/>
            <a:ext cx="360816" cy="339643"/>
            <a:chOff x="5233525" y="4954450"/>
            <a:chExt cx="538275" cy="516350"/>
          </a:xfrm>
        </p:grpSpPr>
        <p:sp>
          <p:nvSpPr>
            <p:cNvPr id="55" name="Google Shape;873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Google Shape;874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Google Shape;875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Google Shape;876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Google Shape;877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Google Shape;878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Google Shape;879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2" name="Google Shape;880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Google Shape;881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4" name="Google Shape;882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Google Shape;883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66" name="Chevron 65"/>
          <p:cNvSpPr/>
          <p:nvPr/>
        </p:nvSpPr>
        <p:spPr>
          <a:xfrm>
            <a:off x="1002458" y="5456486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980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ctrTitle"/>
          </p:nvPr>
        </p:nvSpPr>
        <p:spPr>
          <a:xfrm>
            <a:off x="5484800" y="3838333"/>
            <a:ext cx="60076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&amp;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" dirty="0"/>
              <a:t> </a:t>
            </a:r>
            <a:endParaRPr dirty="0"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5484800" y="5310733"/>
            <a:ext cx="60076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Data processing &amp; analysis</a:t>
            </a:r>
            <a:endParaRPr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0" y="671133"/>
            <a:ext cx="46284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66" kern="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6666" kern="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307547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>
            <a:spLocks noGrp="1"/>
          </p:cNvSpPr>
          <p:nvPr>
            <p:ph type="title"/>
          </p:nvPr>
        </p:nvSpPr>
        <p:spPr>
          <a:xfrm>
            <a:off x="992003" y="199696"/>
            <a:ext cx="3245459" cy="25385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3.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Xử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&amp;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Kiểm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tra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tương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quan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TextBox 7"/>
          <p:cNvSpPr txBox="1"/>
          <p:nvPr/>
        </p:nvSpPr>
        <p:spPr>
          <a:xfrm>
            <a:off x="740653" y="5734432"/>
            <a:ext cx="11124245" cy="646331"/>
          </a:xfrm>
          <a:prstGeom prst="rect">
            <a:avLst/>
          </a:prstGeom>
          <a:noFill/>
          <a:ln>
            <a:solidFill>
              <a:srgbClr val="3B8D6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      10 </a:t>
            </a:r>
            <a:r>
              <a:rPr lang="en-US" dirty="0" err="1">
                <a:latin typeface="Roboto Light" panose="02000000000000000000" pitchFamily="2" charset="0"/>
              </a:rPr>
              <a:t>biến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đầu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tương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tốt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nhất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nhãn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/</a:t>
            </a:r>
            <a:r>
              <a:rPr lang="en-US" dirty="0" err="1">
                <a:latin typeface="Roboto Light" panose="02000000000000000000" pitchFamily="2" charset="0"/>
              </a:rPr>
              <a:t>tốt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giao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động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từ</a:t>
            </a:r>
            <a:r>
              <a:rPr lang="en-US" dirty="0">
                <a:latin typeface="Roboto Light" panose="02000000000000000000" pitchFamily="2" charset="0"/>
              </a:rPr>
              <a:t> 0.28 </a:t>
            </a:r>
            <a:r>
              <a:rPr lang="en-US" dirty="0" err="1">
                <a:latin typeface="Roboto Light" panose="02000000000000000000" pitchFamily="2" charset="0"/>
              </a:rPr>
              <a:t>đến</a:t>
            </a:r>
            <a:r>
              <a:rPr lang="en-US" dirty="0">
                <a:latin typeface="Roboto Light" panose="02000000000000000000" pitchFamily="2" charset="0"/>
              </a:rPr>
              <a:t> 0.35.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thấy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trường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mối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liên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tuyến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khá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tốt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nhãn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/</a:t>
            </a:r>
            <a:r>
              <a:rPr lang="en-US" dirty="0" err="1">
                <a:latin typeface="Roboto Light" panose="02000000000000000000" pitchFamily="2" charset="0"/>
              </a:rPr>
              <a:t>tốt</a:t>
            </a:r>
            <a:r>
              <a:rPr lang="en-US" dirty="0">
                <a:latin typeface="Roboto Light" panose="02000000000000000000" pitchFamily="2" charset="0"/>
              </a:rPr>
              <a:t>.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"/>
          <a:stretch/>
        </p:blipFill>
        <p:spPr>
          <a:xfrm>
            <a:off x="630628" y="1382119"/>
            <a:ext cx="11283075" cy="3857628"/>
          </a:xfrm>
          <a:prstGeom prst="rect">
            <a:avLst/>
          </a:prstGeom>
        </p:spPr>
      </p:pic>
      <p:grpSp>
        <p:nvGrpSpPr>
          <p:cNvPr id="10" name="Google Shape;662;p40"/>
          <p:cNvGrpSpPr/>
          <p:nvPr/>
        </p:nvGrpSpPr>
        <p:grpSpPr>
          <a:xfrm>
            <a:off x="397533" y="354275"/>
            <a:ext cx="470093" cy="437075"/>
            <a:chOff x="3932350" y="3714775"/>
            <a:chExt cx="439650" cy="319075"/>
          </a:xfrm>
        </p:grpSpPr>
        <p:sp>
          <p:nvSpPr>
            <p:cNvPr id="11" name="Google Shape;663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4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5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6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7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Chevron 15"/>
          <p:cNvSpPr/>
          <p:nvPr/>
        </p:nvSpPr>
        <p:spPr>
          <a:xfrm>
            <a:off x="789625" y="5822978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699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3.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Xử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&amp;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bố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biến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662;p40"/>
          <p:cNvGrpSpPr/>
          <p:nvPr/>
        </p:nvGrpSpPr>
        <p:grpSpPr>
          <a:xfrm>
            <a:off x="397533" y="354275"/>
            <a:ext cx="470093" cy="437075"/>
            <a:chOff x="3932350" y="3714775"/>
            <a:chExt cx="439650" cy="319075"/>
          </a:xfrm>
        </p:grpSpPr>
        <p:sp>
          <p:nvSpPr>
            <p:cNvPr id="11" name="Google Shape;663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4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5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6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7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50679" y="5775246"/>
            <a:ext cx="10887722" cy="369332"/>
          </a:xfrm>
          <a:prstGeom prst="rect">
            <a:avLst/>
          </a:prstGeom>
          <a:noFill/>
          <a:ln>
            <a:solidFill>
              <a:srgbClr val="3B8D6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     </a:t>
            </a:r>
            <a:r>
              <a:rPr lang="en-US" dirty="0" err="1">
                <a:latin typeface="Roboto Light" panose="02000000000000000000" pitchFamily="2" charset="0"/>
              </a:rPr>
              <a:t>Tỷ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cao</a:t>
            </a:r>
            <a:r>
              <a:rPr lang="en-US" dirty="0">
                <a:latin typeface="Roboto Light" panose="02000000000000000000" pitchFamily="2" charset="0"/>
              </a:rPr>
              <a:t> ở </a:t>
            </a:r>
            <a:r>
              <a:rPr lang="en-US" dirty="0" err="1">
                <a:latin typeface="Roboto Light" panose="02000000000000000000" pitchFamily="2" charset="0"/>
              </a:rPr>
              <a:t>nhóm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độ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tuổi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dưới</a:t>
            </a:r>
            <a:r>
              <a:rPr lang="en-US" dirty="0">
                <a:latin typeface="Roboto Light" panose="02000000000000000000" pitchFamily="2" charset="0"/>
              </a:rPr>
              <a:t> 32 </a:t>
            </a:r>
            <a:r>
              <a:rPr lang="en-US" dirty="0" err="1">
                <a:latin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thấp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hơn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nhiều</a:t>
            </a:r>
            <a:r>
              <a:rPr lang="en-US" dirty="0">
                <a:latin typeface="Roboto Light" panose="02000000000000000000" pitchFamily="2" charset="0"/>
              </a:rPr>
              <a:t> ở </a:t>
            </a:r>
            <a:r>
              <a:rPr lang="en-US" dirty="0" err="1">
                <a:latin typeface="Roboto Light" panose="02000000000000000000" pitchFamily="2" charset="0"/>
              </a:rPr>
              <a:t>nhóm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còn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lại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</p:txBody>
      </p:sp>
      <p:sp>
        <p:nvSpPr>
          <p:cNvPr id="17" name="Chevron 16"/>
          <p:cNvSpPr/>
          <p:nvPr/>
        </p:nvSpPr>
        <p:spPr>
          <a:xfrm>
            <a:off x="885136" y="5849278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6" t="6911" r="9651" b="5696"/>
          <a:stretch/>
        </p:blipFill>
        <p:spPr>
          <a:xfrm>
            <a:off x="740653" y="1257543"/>
            <a:ext cx="10997747" cy="43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36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3.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Xử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&amp;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47" name="Google Shape;447;p38"/>
          <p:cNvSpPr/>
          <p:nvPr/>
        </p:nvSpPr>
        <p:spPr>
          <a:xfrm>
            <a:off x="512417" y="1215470"/>
            <a:ext cx="396508" cy="35592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bố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biến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" name="Google Shape;662;p40"/>
          <p:cNvGrpSpPr/>
          <p:nvPr/>
        </p:nvGrpSpPr>
        <p:grpSpPr>
          <a:xfrm>
            <a:off x="397533" y="354275"/>
            <a:ext cx="470093" cy="437075"/>
            <a:chOff x="3932350" y="3714775"/>
            <a:chExt cx="439650" cy="319075"/>
          </a:xfrm>
        </p:grpSpPr>
        <p:sp>
          <p:nvSpPr>
            <p:cNvPr id="11" name="Google Shape;663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64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65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66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67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" b="3966"/>
          <a:stretch/>
        </p:blipFill>
        <p:spPr>
          <a:xfrm>
            <a:off x="589275" y="1290464"/>
            <a:ext cx="10959258" cy="45261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7922" y="5839650"/>
            <a:ext cx="11531189" cy="923330"/>
          </a:xfrm>
          <a:prstGeom prst="rect">
            <a:avLst/>
          </a:prstGeom>
          <a:noFill/>
          <a:ln>
            <a:solidFill>
              <a:srgbClr val="3B8D6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    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phát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sinh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khoản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vay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phân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nhiều</a:t>
            </a:r>
            <a:r>
              <a:rPr lang="en-US" dirty="0">
                <a:latin typeface="Roboto Light" panose="02000000000000000000" pitchFamily="2" charset="0"/>
              </a:rPr>
              <a:t> ở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tỉnh</a:t>
            </a:r>
            <a:r>
              <a:rPr lang="en-US" dirty="0">
                <a:latin typeface="Roboto Light" panose="02000000000000000000" pitchFamily="2" charset="0"/>
              </a:rPr>
              <a:t>/</a:t>
            </a:r>
            <a:r>
              <a:rPr lang="en-US" dirty="0" err="1">
                <a:latin typeface="Roboto Light" panose="02000000000000000000" pitchFamily="2" charset="0"/>
              </a:rPr>
              <a:t>thành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lớn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như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Nội</a:t>
            </a:r>
            <a:r>
              <a:rPr lang="en-US" dirty="0">
                <a:latin typeface="Roboto Light" panose="02000000000000000000" pitchFamily="2" charset="0"/>
              </a:rPr>
              <a:t>, TP </a:t>
            </a:r>
            <a:r>
              <a:rPr lang="en-US" dirty="0" err="1">
                <a:latin typeface="Roboto Light" panose="02000000000000000000" pitchFamily="2" charset="0"/>
              </a:rPr>
              <a:t>Hồ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Chí</a:t>
            </a:r>
            <a:r>
              <a:rPr lang="en-US" dirty="0">
                <a:latin typeface="Roboto Light" panose="02000000000000000000" pitchFamily="2" charset="0"/>
              </a:rPr>
              <a:t> Minh, </a:t>
            </a:r>
            <a:r>
              <a:rPr lang="en-US" dirty="0" err="1">
                <a:latin typeface="Roboto Light" panose="02000000000000000000" pitchFamily="2" charset="0"/>
              </a:rPr>
              <a:t>Nghệ</a:t>
            </a:r>
            <a:r>
              <a:rPr lang="en-US" dirty="0">
                <a:latin typeface="Roboto Light" panose="02000000000000000000" pitchFamily="2" charset="0"/>
              </a:rPr>
              <a:t> An, </a:t>
            </a:r>
            <a:r>
              <a:rPr lang="en-US" dirty="0" err="1">
                <a:latin typeface="Roboto Light" panose="02000000000000000000" pitchFamily="2" charset="0"/>
              </a:rPr>
              <a:t>Thanh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Hóa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Nội</a:t>
            </a:r>
            <a:r>
              <a:rPr lang="en-US" dirty="0">
                <a:latin typeface="Roboto Light" panose="02000000000000000000" pitchFamily="2" charset="0"/>
              </a:rPr>
              <a:t>, HCM, </a:t>
            </a:r>
            <a:r>
              <a:rPr lang="en-US" dirty="0" err="1">
                <a:latin typeface="Roboto Light" panose="02000000000000000000" pitchFamily="2" charset="0"/>
              </a:rPr>
              <a:t>Bình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Dương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Đồng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Nai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tỷ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đột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biến</a:t>
            </a:r>
            <a:r>
              <a:rPr lang="en-US" dirty="0">
                <a:latin typeface="Roboto Light" panose="02000000000000000000" pitchFamily="2" charset="0"/>
              </a:rPr>
              <a:t>. </a:t>
            </a:r>
          </a:p>
          <a:p>
            <a:r>
              <a:rPr lang="en-US" dirty="0">
                <a:latin typeface="Roboto Light" panose="02000000000000000000" pitchFamily="2" charset="0"/>
              </a:rPr>
              <a:t>    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tỉnh</a:t>
            </a:r>
            <a:r>
              <a:rPr lang="en-US" dirty="0">
                <a:latin typeface="Roboto Light" panose="02000000000000000000" pitchFamily="2" charset="0"/>
              </a:rPr>
              <a:t> Cao </a:t>
            </a:r>
            <a:r>
              <a:rPr lang="en-US" dirty="0" err="1">
                <a:latin typeface="Roboto Light" panose="02000000000000000000" pitchFamily="2" charset="0"/>
              </a:rPr>
              <a:t>Bằng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Cà</a:t>
            </a:r>
            <a:r>
              <a:rPr lang="en-US" dirty="0">
                <a:latin typeface="Roboto Light" panose="02000000000000000000" pitchFamily="2" charset="0"/>
              </a:rPr>
              <a:t> Mau, </a:t>
            </a:r>
            <a:r>
              <a:rPr lang="en-US" dirty="0" err="1">
                <a:latin typeface="Roboto Light" panose="02000000000000000000" pitchFamily="2" charset="0"/>
              </a:rPr>
              <a:t>Bạc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Liêu</a:t>
            </a:r>
            <a:r>
              <a:rPr lang="en-US" dirty="0">
                <a:latin typeface="Roboto Light" panose="02000000000000000000" pitchFamily="2" charset="0"/>
              </a:rPr>
              <a:t>,... </a:t>
            </a:r>
            <a:r>
              <a:rPr lang="en-US" dirty="0" err="1">
                <a:latin typeface="Roboto Light" panose="02000000000000000000" pitchFamily="2" charset="0"/>
              </a:rPr>
              <a:t>xếp</a:t>
            </a:r>
            <a:r>
              <a:rPr lang="en-US" dirty="0">
                <a:latin typeface="Roboto Light" panose="02000000000000000000" pitchFamily="2" charset="0"/>
              </a:rPr>
              <a:t> top </a:t>
            </a:r>
            <a:r>
              <a:rPr lang="en-US" dirty="0" err="1">
                <a:latin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tuy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nhiên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lượng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sát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thấp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độ</a:t>
            </a:r>
            <a:r>
              <a:rPr lang="en-US" dirty="0">
                <a:latin typeface="Roboto Light" panose="02000000000000000000" pitchFamily="2" charset="0"/>
              </a:rPr>
              <a:t> tin </a:t>
            </a:r>
            <a:r>
              <a:rPr lang="en-US" dirty="0" err="1">
                <a:latin typeface="Roboto Light" panose="02000000000000000000" pitchFamily="2" charset="0"/>
              </a:rPr>
              <a:t>cậy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không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cao</a:t>
            </a:r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616594" y="5936462"/>
            <a:ext cx="261977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616594" y="6453121"/>
            <a:ext cx="261977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326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3328" r="46071" b="3536"/>
          <a:stretch/>
        </p:blipFill>
        <p:spPr>
          <a:xfrm>
            <a:off x="4314497" y="1371933"/>
            <a:ext cx="3470107" cy="16385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447" name="Google Shape;447;p38"/>
          <p:cNvSpPr/>
          <p:nvPr/>
        </p:nvSpPr>
        <p:spPr>
          <a:xfrm>
            <a:off x="512417" y="1215470"/>
            <a:ext cx="396508" cy="35592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0" t="34680" r="62591" b="37950"/>
          <a:stretch/>
        </p:blipFill>
        <p:spPr>
          <a:xfrm>
            <a:off x="802890" y="1416205"/>
            <a:ext cx="3111190" cy="14831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6" t="35492" r="35427" b="38373"/>
          <a:stretch/>
        </p:blipFill>
        <p:spPr>
          <a:xfrm>
            <a:off x="825192" y="4763544"/>
            <a:ext cx="3178098" cy="14162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5" t="35286" r="36160" b="38167"/>
          <a:stretch/>
        </p:blipFill>
        <p:spPr>
          <a:xfrm>
            <a:off x="844716" y="3124982"/>
            <a:ext cx="3088888" cy="14385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74570" y="2228397"/>
            <a:ext cx="3512630" cy="923330"/>
          </a:xfrm>
          <a:prstGeom prst="rect">
            <a:avLst/>
          </a:prstGeom>
          <a:noFill/>
          <a:ln>
            <a:solidFill>
              <a:srgbClr val="3B8D6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một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biến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trọng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nhận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thấy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giá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trị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biệt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về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tốt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374570" y="3860604"/>
            <a:ext cx="3512630" cy="923330"/>
          </a:xfrm>
          <a:prstGeom prst="rect">
            <a:avLst/>
          </a:prstGeom>
          <a:solidFill>
            <a:srgbClr val="3B8D6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viễn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khả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xếp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hạng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endPara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56" y="4763544"/>
            <a:ext cx="3828538" cy="14922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24699" y="4552338"/>
            <a:ext cx="25790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Trung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Bình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Ngày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Hành vi sử dụng viễn thông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Buổi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Tối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&amp;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Cuối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Tuần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9764" y="2924927"/>
            <a:ext cx="255879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Trung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Bình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Tần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Suất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Tới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Chỉ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Hay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Đến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Nhất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Buổi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Tối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&amp;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Cuối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Tuần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92003" y="1251996"/>
            <a:ext cx="279056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Trung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Bình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Ngày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sử dụng viễn thông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Buổi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Tối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Trong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Tuần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7" t="10692" r="8939" b="6683"/>
          <a:stretch/>
        </p:blipFill>
        <p:spPr>
          <a:xfrm>
            <a:off x="4572000" y="3278458"/>
            <a:ext cx="3144644" cy="127123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 rot="16200000">
            <a:off x="3165080" y="4585593"/>
            <a:ext cx="2879231" cy="1824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95765" y="2880322"/>
            <a:ext cx="237519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Tuổi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Viễn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Đã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Biến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Đổi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Chuẩn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Hóa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79775" y="2571865"/>
            <a:ext cx="568712" cy="193637"/>
          </a:xfrm>
          <a:prstGeom prst="rect">
            <a:avLst/>
          </a:prstGeom>
          <a:solidFill>
            <a:srgbClr val="82E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734951" y="1507806"/>
            <a:ext cx="613316" cy="1268847"/>
          </a:xfrm>
          <a:prstGeom prst="rect">
            <a:avLst/>
          </a:prstGeom>
          <a:solidFill>
            <a:srgbClr val="82E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00646" y="2571865"/>
            <a:ext cx="613316" cy="204788"/>
          </a:xfrm>
          <a:prstGeom prst="rect">
            <a:avLst/>
          </a:prstGeom>
          <a:solidFill>
            <a:srgbClr val="825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002866" y="2677627"/>
            <a:ext cx="611316" cy="99026"/>
          </a:xfrm>
          <a:prstGeom prst="rect">
            <a:avLst/>
          </a:prstGeom>
          <a:solidFill>
            <a:srgbClr val="825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962293" y="1104971"/>
            <a:ext cx="236962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Ít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Nhất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01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Lần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Thay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Đổi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Làm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Việc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91540" y="6317119"/>
            <a:ext cx="995235" cy="217495"/>
          </a:xfrm>
          <a:prstGeom prst="rect">
            <a:avLst/>
          </a:prstGeom>
          <a:solidFill>
            <a:srgbClr val="82ED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tốt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44716" y="6317118"/>
            <a:ext cx="995235" cy="217495"/>
          </a:xfrm>
          <a:prstGeom prst="rect">
            <a:avLst/>
          </a:prstGeom>
          <a:solidFill>
            <a:srgbClr val="825E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xấu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Striped Right Arrow 12"/>
          <p:cNvSpPr/>
          <p:nvPr/>
        </p:nvSpPr>
        <p:spPr>
          <a:xfrm rot="5400000">
            <a:off x="9891133" y="2903875"/>
            <a:ext cx="479502" cy="1284423"/>
          </a:xfrm>
          <a:prstGeom prst="striped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3.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Xử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&amp;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bố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biến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grpSp>
        <p:nvGrpSpPr>
          <p:cNvPr id="36" name="Google Shape;662;p40"/>
          <p:cNvGrpSpPr/>
          <p:nvPr/>
        </p:nvGrpSpPr>
        <p:grpSpPr>
          <a:xfrm>
            <a:off x="397533" y="354275"/>
            <a:ext cx="470093" cy="437075"/>
            <a:chOff x="3932350" y="3714775"/>
            <a:chExt cx="439650" cy="319075"/>
          </a:xfrm>
        </p:grpSpPr>
        <p:sp>
          <p:nvSpPr>
            <p:cNvPr id="37" name="Google Shape;663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64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65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66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7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2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Rectangle 3"/>
          <p:cNvSpPr/>
          <p:nvPr/>
        </p:nvSpPr>
        <p:spPr>
          <a:xfrm>
            <a:off x="4734951" y="6073422"/>
            <a:ext cx="2879231" cy="18241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95765" y="4530222"/>
            <a:ext cx="210757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Lượng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Cuộc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Gọi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Tháng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58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66;p25"/>
          <p:cNvSpPr/>
          <p:nvPr/>
        </p:nvSpPr>
        <p:spPr>
          <a:xfrm>
            <a:off x="5012040" y="5141276"/>
            <a:ext cx="3129425" cy="999600"/>
          </a:xfrm>
          <a:prstGeom prst="homePlate">
            <a:avLst>
              <a:gd name="adj" fmla="val 35440"/>
            </a:avLst>
          </a:prstGeom>
          <a:solidFill>
            <a:srgbClr val="18637B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SzPts val="1100"/>
            </a:pPr>
            <a:endParaRPr sz="240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1" name="Google Shape;273;p25"/>
          <p:cNvSpPr/>
          <p:nvPr/>
        </p:nvSpPr>
        <p:spPr>
          <a:xfrm rot="10800000" flipH="1">
            <a:off x="3878245" y="5136433"/>
            <a:ext cx="1162951" cy="1260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rgbClr val="18637B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Arial"/>
              <a:sym typeface="Arial"/>
            </a:endParaRPr>
          </a:p>
        </p:txBody>
      </p:sp>
      <p:sp>
        <p:nvSpPr>
          <p:cNvPr id="52" name="Google Shape;274;p25"/>
          <p:cNvSpPr/>
          <p:nvPr/>
        </p:nvSpPr>
        <p:spPr>
          <a:xfrm rot="10800000">
            <a:off x="2696799" y="5147348"/>
            <a:ext cx="1181213" cy="1250071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rgbClr val="18637B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5"/>
          <p:cNvSpPr/>
          <p:nvPr/>
        </p:nvSpPr>
        <p:spPr>
          <a:xfrm>
            <a:off x="5012040" y="4147863"/>
            <a:ext cx="3624400" cy="999600"/>
          </a:xfrm>
          <a:prstGeom prst="homePlate">
            <a:avLst>
              <a:gd name="adj" fmla="val 35440"/>
            </a:avLst>
          </a:prstGeom>
          <a:solidFill>
            <a:srgbClr val="124057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SzPts val="1100"/>
            </a:pPr>
            <a:endParaRPr sz="240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5012041" y="3167959"/>
            <a:ext cx="4651200" cy="999600"/>
          </a:xfrm>
          <a:prstGeom prst="homePlate">
            <a:avLst>
              <a:gd name="adj" fmla="val 35440"/>
            </a:avLst>
          </a:prstGeom>
          <a:solidFill>
            <a:srgbClr val="3B8D6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SzPts val="1100"/>
            </a:pPr>
            <a:endParaRPr sz="240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8" name="Google Shape;268;p25"/>
          <p:cNvSpPr/>
          <p:nvPr/>
        </p:nvSpPr>
        <p:spPr>
          <a:xfrm>
            <a:off x="5012040" y="2174408"/>
            <a:ext cx="2970000" cy="999600"/>
          </a:xfrm>
          <a:prstGeom prst="homePlate">
            <a:avLst>
              <a:gd name="adj" fmla="val 35440"/>
            </a:avLst>
          </a:prstGeom>
          <a:solidFill>
            <a:srgbClr val="16575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SzPts val="1100"/>
            </a:pPr>
            <a:endParaRPr sz="240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69" name="Google Shape;269;p25"/>
          <p:cNvSpPr/>
          <p:nvPr/>
        </p:nvSpPr>
        <p:spPr>
          <a:xfrm>
            <a:off x="5012041" y="1174600"/>
            <a:ext cx="3406400" cy="999600"/>
          </a:xfrm>
          <a:prstGeom prst="homePlate">
            <a:avLst>
              <a:gd name="adj" fmla="val 35440"/>
            </a:avLst>
          </a:prstGeom>
          <a:solidFill>
            <a:srgbClr val="94BF6E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buSzPts val="1100"/>
            </a:pPr>
            <a:endParaRPr sz="240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70" name="Google Shape;270;p25"/>
          <p:cNvSpPr/>
          <p:nvPr/>
        </p:nvSpPr>
        <p:spPr>
          <a:xfrm>
            <a:off x="3864396" y="912565"/>
            <a:ext cx="1176800" cy="12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87AF64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Arial"/>
              <a:sym typeface="Arial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3856537" y="2004381"/>
            <a:ext cx="1184800" cy="117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rgbClr val="0F3D38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Arial"/>
              <a:sym typeface="Arial"/>
            </a:endParaRPr>
          </a:p>
        </p:txBody>
      </p:sp>
      <p:sp>
        <p:nvSpPr>
          <p:cNvPr id="272" name="Google Shape;272;p25"/>
          <p:cNvSpPr/>
          <p:nvPr/>
        </p:nvSpPr>
        <p:spPr>
          <a:xfrm rot="10800000" flipH="1">
            <a:off x="3856295" y="3172861"/>
            <a:ext cx="1185200" cy="116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rgbClr val="2E6E4B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Arial"/>
              <a:sym typeface="Arial"/>
            </a:endParaRPr>
          </a:p>
        </p:txBody>
      </p:sp>
      <p:sp>
        <p:nvSpPr>
          <p:cNvPr id="273" name="Google Shape;273;p25"/>
          <p:cNvSpPr/>
          <p:nvPr/>
        </p:nvSpPr>
        <p:spPr>
          <a:xfrm rot="10800000" flipH="1">
            <a:off x="3859264" y="4165431"/>
            <a:ext cx="1182000" cy="125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rgbClr val="0B2939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Arial"/>
              <a:sym typeface="Arial"/>
            </a:endParaRPr>
          </a:p>
        </p:txBody>
      </p:sp>
      <p:sp>
        <p:nvSpPr>
          <p:cNvPr id="274" name="Google Shape;274;p25"/>
          <p:cNvSpPr/>
          <p:nvPr/>
        </p:nvSpPr>
        <p:spPr>
          <a:xfrm rot="10800000">
            <a:off x="2696984" y="4159900"/>
            <a:ext cx="1170800" cy="1255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rgbClr val="124057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5"/>
          <p:cNvSpPr/>
          <p:nvPr/>
        </p:nvSpPr>
        <p:spPr>
          <a:xfrm flipH="1">
            <a:off x="2691039" y="1998920"/>
            <a:ext cx="1177200" cy="116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rgbClr val="16575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5"/>
          <p:cNvSpPr/>
          <p:nvPr/>
        </p:nvSpPr>
        <p:spPr>
          <a:xfrm flipH="1">
            <a:off x="2688113" y="915295"/>
            <a:ext cx="1182400" cy="125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94BF6E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5"/>
          <p:cNvSpPr/>
          <p:nvPr/>
        </p:nvSpPr>
        <p:spPr>
          <a:xfrm rot="10800000">
            <a:off x="2695249" y="3167143"/>
            <a:ext cx="1170000" cy="1162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rgbClr val="3B8D61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2647400" y="1047444"/>
            <a:ext cx="636800" cy="525723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5171897" y="1368312"/>
            <a:ext cx="795600" cy="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Nixie One"/>
                <a:sym typeface="Nixie One"/>
              </a:rPr>
              <a:t>01</a:t>
            </a:r>
            <a:endParaRPr sz="3200" b="1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Nixie One"/>
              <a:sym typeface="Nixie One"/>
            </a:endParaRPr>
          </a:p>
        </p:txBody>
      </p:sp>
      <p:cxnSp>
        <p:nvCxnSpPr>
          <p:cNvPr id="280" name="Google Shape;280;p25"/>
          <p:cNvCxnSpPr/>
          <p:nvPr/>
        </p:nvCxnSpPr>
        <p:spPr>
          <a:xfrm>
            <a:off x="5967985" y="1406163"/>
            <a:ext cx="0" cy="524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25"/>
          <p:cNvSpPr txBox="1"/>
          <p:nvPr/>
        </p:nvSpPr>
        <p:spPr>
          <a:xfrm>
            <a:off x="6042332" y="1386212"/>
            <a:ext cx="1939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83333"/>
              </a:lnSpc>
            </a:pPr>
            <a:r>
              <a:rPr lang="en-US" sz="1600" b="1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Nixie One"/>
                <a:sym typeface="Nixie One"/>
              </a:rPr>
              <a:t>Overview of the problem</a:t>
            </a:r>
            <a:endParaRPr sz="2400" dirty="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Nixie One"/>
              <a:sym typeface="Nixie One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5171932" y="2352012"/>
            <a:ext cx="795600" cy="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Nixie One"/>
                <a:sym typeface="Nixie One"/>
              </a:rPr>
              <a:t>02</a:t>
            </a:r>
            <a:endParaRPr sz="3200" b="1">
              <a:latin typeface="Roboto Slab" pitchFamily="2" charset="0"/>
              <a:ea typeface="Roboto Slab" pitchFamily="2" charset="0"/>
              <a:cs typeface="Nixie One"/>
              <a:sym typeface="Nixie One"/>
            </a:endParaRPr>
          </a:p>
        </p:txBody>
      </p:sp>
      <p:cxnSp>
        <p:nvCxnSpPr>
          <p:cNvPr id="283" name="Google Shape;283;p25"/>
          <p:cNvCxnSpPr/>
          <p:nvPr/>
        </p:nvCxnSpPr>
        <p:spPr>
          <a:xfrm>
            <a:off x="5967984" y="2389856"/>
            <a:ext cx="0" cy="524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4" name="Google Shape;284;p25"/>
          <p:cNvSpPr txBox="1"/>
          <p:nvPr/>
        </p:nvSpPr>
        <p:spPr>
          <a:xfrm>
            <a:off x="6042345" y="2375377"/>
            <a:ext cx="1846800" cy="6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83333"/>
              </a:lnSpc>
            </a:pPr>
            <a:r>
              <a:rPr lang="en-US" sz="1600" b="1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Nixie One"/>
                <a:sym typeface="Nixie One"/>
              </a:rPr>
              <a:t>Build input data</a:t>
            </a:r>
            <a:endParaRPr sz="1333" dirty="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Nixie One"/>
              <a:sym typeface="Nixie One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5171931" y="3364045"/>
            <a:ext cx="795600" cy="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Nixie One"/>
                <a:sym typeface="Nixie One"/>
              </a:rPr>
              <a:t>03</a:t>
            </a:r>
            <a:endParaRPr sz="3200" b="1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Nixie One"/>
              <a:sym typeface="Nixie One"/>
            </a:endParaRPr>
          </a:p>
        </p:txBody>
      </p:sp>
      <p:cxnSp>
        <p:nvCxnSpPr>
          <p:cNvPr id="286" name="Google Shape;286;p25"/>
          <p:cNvCxnSpPr/>
          <p:nvPr/>
        </p:nvCxnSpPr>
        <p:spPr>
          <a:xfrm>
            <a:off x="5967984" y="3401891"/>
            <a:ext cx="0" cy="524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7" name="Google Shape;287;p25"/>
          <p:cNvSpPr txBox="1"/>
          <p:nvPr/>
        </p:nvSpPr>
        <p:spPr>
          <a:xfrm>
            <a:off x="6042345" y="3288463"/>
            <a:ext cx="2099120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83333"/>
              </a:lnSpc>
            </a:pPr>
            <a:r>
              <a:rPr lang="en-US" sz="1600" b="1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Nixie One"/>
                <a:sym typeface="Nixie One"/>
              </a:rPr>
              <a:t>Data processing &amp; analysis</a:t>
            </a:r>
            <a:endParaRPr sz="1333" dirty="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Nixie One"/>
              <a:sym typeface="Nixie One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5171932" y="4338179"/>
            <a:ext cx="795600" cy="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3200" b="1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Nixie One"/>
                <a:sym typeface="Nixie One"/>
              </a:rPr>
              <a:t>04</a:t>
            </a:r>
            <a:endParaRPr sz="3200" b="1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Nixie One"/>
              <a:sym typeface="Nixie One"/>
            </a:endParaRPr>
          </a:p>
        </p:txBody>
      </p:sp>
      <p:cxnSp>
        <p:nvCxnSpPr>
          <p:cNvPr id="289" name="Google Shape;289;p25"/>
          <p:cNvCxnSpPr/>
          <p:nvPr/>
        </p:nvCxnSpPr>
        <p:spPr>
          <a:xfrm>
            <a:off x="5967981" y="4376013"/>
            <a:ext cx="0" cy="524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Google Shape;290;p25"/>
          <p:cNvSpPr txBox="1"/>
          <p:nvPr/>
        </p:nvSpPr>
        <p:spPr>
          <a:xfrm>
            <a:off x="6042343" y="4264240"/>
            <a:ext cx="2099122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83333"/>
              </a:lnSpc>
            </a:pPr>
            <a:r>
              <a:rPr lang="en-US" sz="1600" b="1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Nixie One"/>
                <a:sym typeface="Nixie One"/>
              </a:rPr>
              <a:t>Model building</a:t>
            </a:r>
            <a:endParaRPr sz="1333" dirty="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Nixie One"/>
              <a:sym typeface="Nixie One"/>
            </a:endParaRPr>
          </a:p>
        </p:txBody>
      </p:sp>
      <p:sp>
        <p:nvSpPr>
          <p:cNvPr id="291" name="Google Shape;291;p25"/>
          <p:cNvSpPr/>
          <p:nvPr/>
        </p:nvSpPr>
        <p:spPr>
          <a:xfrm flipH="1">
            <a:off x="5049501" y="1175750"/>
            <a:ext cx="95080" cy="49651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320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Arial"/>
              <a:sym typeface="Arial"/>
            </a:endParaRPr>
          </a:p>
        </p:txBody>
      </p:sp>
      <p:sp>
        <p:nvSpPr>
          <p:cNvPr id="312" name="Google Shape;312;p25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53" name="Google Shape;288;p25"/>
          <p:cNvSpPr txBox="1"/>
          <p:nvPr/>
        </p:nvSpPr>
        <p:spPr>
          <a:xfrm>
            <a:off x="5166565" y="5331681"/>
            <a:ext cx="795600" cy="5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3200" b="1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Nixie One"/>
                <a:sym typeface="Nixie One"/>
              </a:rPr>
              <a:t>05</a:t>
            </a:r>
            <a:endParaRPr sz="3200" b="1" dirty="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Nixie One"/>
              <a:sym typeface="Nixie One"/>
            </a:endParaRPr>
          </a:p>
        </p:txBody>
      </p:sp>
      <p:cxnSp>
        <p:nvCxnSpPr>
          <p:cNvPr id="55" name="Google Shape;289;p25"/>
          <p:cNvCxnSpPr/>
          <p:nvPr/>
        </p:nvCxnSpPr>
        <p:spPr>
          <a:xfrm>
            <a:off x="5967970" y="5353036"/>
            <a:ext cx="0" cy="524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290;p25"/>
          <p:cNvSpPr txBox="1"/>
          <p:nvPr/>
        </p:nvSpPr>
        <p:spPr>
          <a:xfrm>
            <a:off x="6042332" y="5241263"/>
            <a:ext cx="1664754" cy="7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lnSpc>
                <a:spcPct val="83333"/>
              </a:lnSpc>
            </a:pPr>
            <a:r>
              <a:rPr lang="en-US" sz="1600" b="1" dirty="0">
                <a:solidFill>
                  <a:srgbClr val="FFFFFF"/>
                </a:solidFill>
                <a:latin typeface="Roboto Slab" pitchFamily="2" charset="0"/>
                <a:ea typeface="Roboto Slab" pitchFamily="2" charset="0"/>
                <a:cs typeface="Nixie One"/>
                <a:sym typeface="Nixie One"/>
              </a:rPr>
              <a:t>Deployment plan</a:t>
            </a:r>
            <a:endParaRPr sz="1333" dirty="0">
              <a:solidFill>
                <a:srgbClr val="FFFFFF"/>
              </a:solidFill>
              <a:latin typeface="Roboto Slab" pitchFamily="2" charset="0"/>
              <a:ea typeface="Roboto Slab" pitchFamily="2" charset="0"/>
              <a:cs typeface="Nixie One"/>
              <a:sym typeface="Nixie One"/>
            </a:endParaRPr>
          </a:p>
        </p:txBody>
      </p:sp>
      <p:grpSp>
        <p:nvGrpSpPr>
          <p:cNvPr id="57" name="Google Shape;689;p40"/>
          <p:cNvGrpSpPr/>
          <p:nvPr/>
        </p:nvGrpSpPr>
        <p:grpSpPr>
          <a:xfrm>
            <a:off x="4251867" y="5534709"/>
            <a:ext cx="420856" cy="420832"/>
            <a:chOff x="576250" y="4319400"/>
            <a:chExt cx="442075" cy="442050"/>
          </a:xfrm>
        </p:grpSpPr>
        <p:sp>
          <p:nvSpPr>
            <p:cNvPr id="58" name="Google Shape;690;p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59" name="Google Shape;691;p4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60" name="Google Shape;692;p4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Slab" pitchFamily="2" charset="0"/>
                <a:ea typeface="Roboto Slab" pitchFamily="2" charset="0"/>
              </a:endParaRPr>
            </a:p>
          </p:txBody>
        </p:sp>
        <p:sp>
          <p:nvSpPr>
            <p:cNvPr id="61" name="Google Shape;693;p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Slab" pitchFamily="2" charset="0"/>
                <a:ea typeface="Roboto Slab" pitchFamily="2" charset="0"/>
              </a:endParaRPr>
            </a:p>
          </p:txBody>
        </p:sp>
      </p:grpSp>
      <p:grpSp>
        <p:nvGrpSpPr>
          <p:cNvPr id="62" name="Google Shape;671;p40"/>
          <p:cNvGrpSpPr/>
          <p:nvPr/>
        </p:nvGrpSpPr>
        <p:grpSpPr>
          <a:xfrm>
            <a:off x="4202734" y="2365225"/>
            <a:ext cx="519122" cy="549528"/>
            <a:chOff x="5292575" y="3681900"/>
            <a:chExt cx="420150" cy="373275"/>
          </a:xfrm>
        </p:grpSpPr>
        <p:sp>
          <p:nvSpPr>
            <p:cNvPr id="63" name="Google Shape;672;p4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673;p4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74;p4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75;p4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676;p4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77;p4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78;p4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0" name="Google Shape;828;p40"/>
          <p:cNvGrpSpPr/>
          <p:nvPr/>
        </p:nvGrpSpPr>
        <p:grpSpPr>
          <a:xfrm>
            <a:off x="4274610" y="1307415"/>
            <a:ext cx="375371" cy="533238"/>
            <a:chOff x="6718575" y="2318625"/>
            <a:chExt cx="256950" cy="407375"/>
          </a:xfrm>
        </p:grpSpPr>
        <p:sp>
          <p:nvSpPr>
            <p:cNvPr id="71" name="Google Shape;829;p4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830;p4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831;p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32;p4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833;p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34;p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35;p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836;p4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9" name="Google Shape;662;p40"/>
          <p:cNvGrpSpPr/>
          <p:nvPr/>
        </p:nvGrpSpPr>
        <p:grpSpPr>
          <a:xfrm>
            <a:off x="4227249" y="3447783"/>
            <a:ext cx="470093" cy="437075"/>
            <a:chOff x="3932350" y="3714775"/>
            <a:chExt cx="439650" cy="319075"/>
          </a:xfrm>
        </p:grpSpPr>
        <p:sp>
          <p:nvSpPr>
            <p:cNvPr id="80" name="Google Shape;663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64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65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66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67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" name="Google Shape;627;p40"/>
          <p:cNvGrpSpPr/>
          <p:nvPr/>
        </p:nvGrpSpPr>
        <p:grpSpPr>
          <a:xfrm>
            <a:off x="4243118" y="4478777"/>
            <a:ext cx="438355" cy="446813"/>
            <a:chOff x="3951850" y="2985350"/>
            <a:chExt cx="407950" cy="416500"/>
          </a:xfrm>
        </p:grpSpPr>
        <p:sp>
          <p:nvSpPr>
            <p:cNvPr id="86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230226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4715463" y="2507673"/>
            <a:ext cx="339635" cy="265738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312510" cy="27091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3.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Xử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&amp;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47" name="Google Shape;447;p38"/>
          <p:cNvSpPr/>
          <p:nvPr/>
        </p:nvSpPr>
        <p:spPr>
          <a:xfrm>
            <a:off x="512417" y="1215470"/>
            <a:ext cx="396508" cy="35592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992003" y="441434"/>
            <a:ext cx="627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Tư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duy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lựa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chọn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Rectangle 8"/>
          <p:cNvSpPr/>
          <p:nvPr/>
        </p:nvSpPr>
        <p:spPr>
          <a:xfrm>
            <a:off x="710671" y="1169571"/>
            <a:ext cx="11259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Tư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duy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tạo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sẽ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theo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hướng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tối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đa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hóa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thông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tin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thể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khai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thác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gồm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ba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bước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tạo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cơ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bản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(raw data)</a:t>
            </a:r>
            <a:r>
              <a:rPr lang="vi-VN" dirty="0">
                <a:latin typeface="Roboto Light" panose="02000000000000000000" pitchFamily="2" charset="0"/>
                <a:ea typeface="Roboto Light" panose="02000000000000000000" pitchFamily="2" charset="0"/>
              </a:rPr>
              <a:t>,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khai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trường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tin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từ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cơ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bản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(Features extraction)</a:t>
            </a:r>
            <a:r>
              <a:rPr lang="vi-VN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sử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kỹ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thuật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biến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đổi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tạo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thứ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cấp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(features extraction)</a:t>
            </a:r>
            <a:r>
              <a:rPr lang="vi-VN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7283307" y="2504234"/>
            <a:ext cx="343577" cy="2657388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740757" y="3207136"/>
            <a:ext cx="2016752" cy="1097617"/>
            <a:chOff x="2103252" y="2697751"/>
            <a:chExt cx="2016752" cy="805747"/>
          </a:xfrm>
          <a:solidFill>
            <a:srgbClr val="18637B"/>
          </a:solidFill>
        </p:grpSpPr>
        <p:grpSp>
          <p:nvGrpSpPr>
            <p:cNvPr id="20" name="Group 19"/>
            <p:cNvGrpSpPr/>
            <p:nvPr/>
          </p:nvGrpSpPr>
          <p:grpSpPr>
            <a:xfrm>
              <a:off x="2103252" y="2697751"/>
              <a:ext cx="1939869" cy="805747"/>
              <a:chOff x="2310555" y="2705441"/>
              <a:chExt cx="1939869" cy="805747"/>
            </a:xfrm>
            <a:grpFill/>
          </p:grpSpPr>
          <p:sp>
            <p:nvSpPr>
              <p:cNvPr id="94" name="Flowchart: Manual Operation 93"/>
              <p:cNvSpPr/>
              <p:nvPr/>
            </p:nvSpPr>
            <p:spPr>
              <a:xfrm rot="5400000" flipH="1">
                <a:off x="2905343" y="2166107"/>
                <a:ext cx="805747" cy="1884415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310555" y="2858761"/>
                <a:ext cx="185587" cy="49813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Oval 92"/>
            <p:cNvSpPr/>
            <p:nvPr/>
          </p:nvSpPr>
          <p:spPr>
            <a:xfrm>
              <a:off x="3952057" y="2697751"/>
              <a:ext cx="167947" cy="79764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ight Arrow 52"/>
          <p:cNvSpPr/>
          <p:nvPr/>
        </p:nvSpPr>
        <p:spPr>
          <a:xfrm>
            <a:off x="6995257" y="3442360"/>
            <a:ext cx="381239" cy="290336"/>
          </a:xfrm>
          <a:prstGeom prst="rightArrow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Pentagon 53"/>
          <p:cNvSpPr/>
          <p:nvPr/>
        </p:nvSpPr>
        <p:spPr>
          <a:xfrm>
            <a:off x="4708238" y="2162757"/>
            <a:ext cx="1438718" cy="540885"/>
          </a:xfrm>
          <a:prstGeom prst="homePlate">
            <a:avLst/>
          </a:prstGeom>
          <a:solidFill>
            <a:srgbClr val="186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Features extraction</a:t>
            </a:r>
          </a:p>
        </p:txBody>
      </p:sp>
      <p:sp>
        <p:nvSpPr>
          <p:cNvPr id="98" name="Pentagon 97"/>
          <p:cNvSpPr/>
          <p:nvPr/>
        </p:nvSpPr>
        <p:spPr>
          <a:xfrm>
            <a:off x="7269715" y="2121851"/>
            <a:ext cx="1445575" cy="577351"/>
          </a:xfrm>
          <a:prstGeom prst="homePlate">
            <a:avLst/>
          </a:prstGeom>
          <a:solidFill>
            <a:srgbClr val="18637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Features extraction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4629922" y="2826195"/>
            <a:ext cx="2757023" cy="1832606"/>
            <a:chOff x="6821562" y="1995152"/>
            <a:chExt cx="2645083" cy="2218150"/>
          </a:xfrm>
          <a:solidFill>
            <a:srgbClr val="18637B"/>
          </a:solidFill>
        </p:grpSpPr>
        <p:sp>
          <p:nvSpPr>
            <p:cNvPr id="16" name="Flowchart: Manual Operation 15"/>
            <p:cNvSpPr/>
            <p:nvPr/>
          </p:nvSpPr>
          <p:spPr>
            <a:xfrm rot="5400000" flipH="1">
              <a:off x="7085049" y="1831706"/>
              <a:ext cx="2218150" cy="2545042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6821562" y="2429862"/>
              <a:ext cx="243751" cy="13534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Oval 17"/>
          <p:cNvSpPr/>
          <p:nvPr/>
        </p:nvSpPr>
        <p:spPr>
          <a:xfrm>
            <a:off x="7165324" y="2826195"/>
            <a:ext cx="409476" cy="18326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 flipH="1">
            <a:off x="7280428" y="2829172"/>
            <a:ext cx="2688984" cy="1842333"/>
            <a:chOff x="3958179" y="2441618"/>
            <a:chExt cx="2688984" cy="1324772"/>
          </a:xfrm>
          <a:solidFill>
            <a:srgbClr val="18637B"/>
          </a:solidFill>
        </p:grpSpPr>
        <p:grpSp>
          <p:nvGrpSpPr>
            <p:cNvPr id="21" name="Group 20"/>
            <p:cNvGrpSpPr/>
            <p:nvPr/>
          </p:nvGrpSpPr>
          <p:grpSpPr>
            <a:xfrm>
              <a:off x="3958179" y="2441618"/>
              <a:ext cx="2545042" cy="1315636"/>
              <a:chOff x="3958179" y="2441618"/>
              <a:chExt cx="2545042" cy="1315636"/>
            </a:xfrm>
            <a:grpFill/>
          </p:grpSpPr>
          <p:sp>
            <p:nvSpPr>
              <p:cNvPr id="91" name="Flowchart: Manual Operation 90"/>
              <p:cNvSpPr/>
              <p:nvPr/>
            </p:nvSpPr>
            <p:spPr>
              <a:xfrm rot="5400000" flipH="1">
                <a:off x="4572882" y="1826915"/>
                <a:ext cx="1315636" cy="2545042"/>
              </a:xfrm>
              <a:prstGeom prst="flowChartManualOperation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4116837" y="2705441"/>
                <a:ext cx="221391" cy="80121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Oval 91"/>
            <p:cNvSpPr/>
            <p:nvPr/>
          </p:nvSpPr>
          <p:spPr>
            <a:xfrm>
              <a:off x="6397900" y="2445420"/>
              <a:ext cx="249263" cy="1320970"/>
            </a:xfrm>
            <a:prstGeom prst="ellipse">
              <a:avLst/>
            </a:prstGeom>
            <a:solidFill>
              <a:srgbClr val="186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Oval 99"/>
          <p:cNvSpPr/>
          <p:nvPr/>
        </p:nvSpPr>
        <p:spPr>
          <a:xfrm>
            <a:off x="3881862" y="3866722"/>
            <a:ext cx="223375" cy="177133"/>
          </a:xfrm>
          <a:prstGeom prst="ellipse">
            <a:avLst/>
          </a:prstGeom>
          <a:solidFill>
            <a:srgbClr val="12405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01" name="Oval 100"/>
          <p:cNvSpPr/>
          <p:nvPr/>
        </p:nvSpPr>
        <p:spPr>
          <a:xfrm>
            <a:off x="3527323" y="3744455"/>
            <a:ext cx="186026" cy="186028"/>
          </a:xfrm>
          <a:prstGeom prst="ellipse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02" name="Oval 101"/>
          <p:cNvSpPr/>
          <p:nvPr/>
        </p:nvSpPr>
        <p:spPr>
          <a:xfrm>
            <a:off x="6314129" y="3333900"/>
            <a:ext cx="210088" cy="166526"/>
          </a:xfrm>
          <a:prstGeom prst="ellipse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03" name="Oval 102"/>
          <p:cNvSpPr/>
          <p:nvPr/>
        </p:nvSpPr>
        <p:spPr>
          <a:xfrm>
            <a:off x="4024619" y="3607133"/>
            <a:ext cx="198738" cy="198823"/>
          </a:xfrm>
          <a:prstGeom prst="ellipse">
            <a:avLst/>
          </a:prstGeom>
          <a:solidFill>
            <a:srgbClr val="12405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04" name="Oval 103"/>
          <p:cNvSpPr/>
          <p:nvPr/>
        </p:nvSpPr>
        <p:spPr>
          <a:xfrm>
            <a:off x="3281609" y="3876295"/>
            <a:ext cx="193899" cy="153694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05" name="Oval 104"/>
          <p:cNvSpPr/>
          <p:nvPr/>
        </p:nvSpPr>
        <p:spPr>
          <a:xfrm>
            <a:off x="3715575" y="3388451"/>
            <a:ext cx="186026" cy="186028"/>
          </a:xfrm>
          <a:prstGeom prst="ellipse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07" name="Oval 106"/>
          <p:cNvSpPr/>
          <p:nvPr/>
        </p:nvSpPr>
        <p:spPr>
          <a:xfrm>
            <a:off x="6505616" y="2999129"/>
            <a:ext cx="231311" cy="183425"/>
          </a:xfrm>
          <a:prstGeom prst="ellipse">
            <a:avLst/>
          </a:prstGeom>
          <a:solidFill>
            <a:srgbClr val="16575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08" name="Oval 107"/>
          <p:cNvSpPr/>
          <p:nvPr/>
        </p:nvSpPr>
        <p:spPr>
          <a:xfrm>
            <a:off x="3101452" y="3519702"/>
            <a:ext cx="192074" cy="192076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09" name="Oval 108"/>
          <p:cNvSpPr/>
          <p:nvPr/>
        </p:nvSpPr>
        <p:spPr>
          <a:xfrm>
            <a:off x="5350791" y="3490528"/>
            <a:ext cx="211823" cy="167902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10" name="Oval 109"/>
          <p:cNvSpPr/>
          <p:nvPr/>
        </p:nvSpPr>
        <p:spPr>
          <a:xfrm>
            <a:off x="6500079" y="3667444"/>
            <a:ext cx="228888" cy="181428"/>
          </a:xfrm>
          <a:prstGeom prst="ellipse">
            <a:avLst/>
          </a:prstGeom>
          <a:solidFill>
            <a:srgbClr val="3B8D6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11" name="Oval 110"/>
          <p:cNvSpPr/>
          <p:nvPr/>
        </p:nvSpPr>
        <p:spPr>
          <a:xfrm>
            <a:off x="4878777" y="3526235"/>
            <a:ext cx="207572" cy="164601"/>
          </a:xfrm>
          <a:prstGeom prst="ellipse">
            <a:avLst/>
          </a:prstGeom>
          <a:solidFill>
            <a:srgbClr val="16575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12" name="Oval 111"/>
          <p:cNvSpPr/>
          <p:nvPr/>
        </p:nvSpPr>
        <p:spPr>
          <a:xfrm flipH="1">
            <a:off x="7851082" y="3476112"/>
            <a:ext cx="214632" cy="214724"/>
          </a:xfrm>
          <a:prstGeom prst="ellipse">
            <a:avLst/>
          </a:prstGeom>
          <a:solidFill>
            <a:srgbClr val="12405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13" name="Oval 112"/>
          <p:cNvSpPr/>
          <p:nvPr/>
        </p:nvSpPr>
        <p:spPr>
          <a:xfrm flipH="1">
            <a:off x="9395799" y="3587086"/>
            <a:ext cx="201558" cy="201560"/>
          </a:xfrm>
          <a:prstGeom prst="ellipse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14" name="Oval 113"/>
          <p:cNvSpPr/>
          <p:nvPr/>
        </p:nvSpPr>
        <p:spPr>
          <a:xfrm flipH="1">
            <a:off x="8311856" y="3682093"/>
            <a:ext cx="186026" cy="186028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15" name="Oval 114"/>
          <p:cNvSpPr/>
          <p:nvPr/>
        </p:nvSpPr>
        <p:spPr>
          <a:xfrm flipH="1">
            <a:off x="8424175" y="3263013"/>
            <a:ext cx="236446" cy="236547"/>
          </a:xfrm>
          <a:prstGeom prst="ellipse">
            <a:avLst/>
          </a:prstGeom>
          <a:solidFill>
            <a:srgbClr val="3B8D6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16" name="Oval 115"/>
          <p:cNvSpPr/>
          <p:nvPr/>
        </p:nvSpPr>
        <p:spPr>
          <a:xfrm flipH="1">
            <a:off x="9074506" y="3319086"/>
            <a:ext cx="221919" cy="222014"/>
          </a:xfrm>
          <a:prstGeom prst="ellipse">
            <a:avLst/>
          </a:prstGeom>
          <a:solidFill>
            <a:srgbClr val="16575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17" name="Oval 116"/>
          <p:cNvSpPr/>
          <p:nvPr/>
        </p:nvSpPr>
        <p:spPr>
          <a:xfrm flipH="1">
            <a:off x="8755982" y="3866722"/>
            <a:ext cx="203223" cy="203225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18" name="Oval 117"/>
          <p:cNvSpPr/>
          <p:nvPr/>
        </p:nvSpPr>
        <p:spPr>
          <a:xfrm flipH="1">
            <a:off x="5932269" y="3207746"/>
            <a:ext cx="219595" cy="219597"/>
          </a:xfrm>
          <a:prstGeom prst="ellipse">
            <a:avLst/>
          </a:prstGeom>
          <a:solidFill>
            <a:srgbClr val="3B8D6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19" name="Oval 118"/>
          <p:cNvSpPr/>
          <p:nvPr/>
        </p:nvSpPr>
        <p:spPr>
          <a:xfrm flipH="1">
            <a:off x="7685560" y="4028323"/>
            <a:ext cx="199144" cy="199229"/>
          </a:xfrm>
          <a:prstGeom prst="ellipse">
            <a:avLst/>
          </a:prstGeom>
          <a:solidFill>
            <a:srgbClr val="16575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20" name="Oval 119"/>
          <p:cNvSpPr/>
          <p:nvPr/>
        </p:nvSpPr>
        <p:spPr>
          <a:xfrm>
            <a:off x="5577068" y="3866723"/>
            <a:ext cx="223715" cy="177402"/>
          </a:xfrm>
          <a:prstGeom prst="ellipse">
            <a:avLst/>
          </a:prstGeom>
          <a:solidFill>
            <a:srgbClr val="124057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21" name="Oval 120"/>
          <p:cNvSpPr/>
          <p:nvPr/>
        </p:nvSpPr>
        <p:spPr>
          <a:xfrm>
            <a:off x="5156678" y="3771115"/>
            <a:ext cx="210088" cy="166526"/>
          </a:xfrm>
          <a:prstGeom prst="ellipse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22" name="Oval 121"/>
          <p:cNvSpPr/>
          <p:nvPr/>
        </p:nvSpPr>
        <p:spPr>
          <a:xfrm>
            <a:off x="4234859" y="3324691"/>
            <a:ext cx="193899" cy="153694"/>
          </a:xfrm>
          <a:prstGeom prst="ellipse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23" name="Oval 122"/>
          <p:cNvSpPr/>
          <p:nvPr/>
        </p:nvSpPr>
        <p:spPr>
          <a:xfrm>
            <a:off x="5450604" y="3129065"/>
            <a:ext cx="246452" cy="195432"/>
          </a:xfrm>
          <a:prstGeom prst="ellipse">
            <a:avLst/>
          </a:prstGeom>
          <a:solidFill>
            <a:srgbClr val="3B8D6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24" name="Oval 123"/>
          <p:cNvSpPr/>
          <p:nvPr/>
        </p:nvSpPr>
        <p:spPr>
          <a:xfrm>
            <a:off x="6550197" y="4227552"/>
            <a:ext cx="231311" cy="183425"/>
          </a:xfrm>
          <a:prstGeom prst="ellipse">
            <a:avLst/>
          </a:prstGeom>
          <a:solidFill>
            <a:srgbClr val="16575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25" name="Oval 124"/>
          <p:cNvSpPr/>
          <p:nvPr/>
        </p:nvSpPr>
        <p:spPr>
          <a:xfrm>
            <a:off x="5949071" y="4160637"/>
            <a:ext cx="211823" cy="167902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26" name="Oval 125"/>
          <p:cNvSpPr/>
          <p:nvPr/>
        </p:nvSpPr>
        <p:spPr>
          <a:xfrm>
            <a:off x="6087061" y="3862428"/>
            <a:ext cx="228888" cy="181428"/>
          </a:xfrm>
          <a:prstGeom prst="ellipse">
            <a:avLst/>
          </a:prstGeom>
          <a:solidFill>
            <a:srgbClr val="3B8D6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27" name="Oval 126"/>
          <p:cNvSpPr/>
          <p:nvPr/>
        </p:nvSpPr>
        <p:spPr>
          <a:xfrm>
            <a:off x="5834521" y="3619342"/>
            <a:ext cx="207572" cy="164601"/>
          </a:xfrm>
          <a:prstGeom prst="ellipse">
            <a:avLst/>
          </a:prstGeom>
          <a:solidFill>
            <a:srgbClr val="165751"/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VN"/>
          </a:p>
        </p:txBody>
      </p:sp>
      <p:sp>
        <p:nvSpPr>
          <p:cNvPr id="132" name="TextBox 131"/>
          <p:cNvSpPr txBox="1"/>
          <p:nvPr/>
        </p:nvSpPr>
        <p:spPr>
          <a:xfrm>
            <a:off x="2519589" y="4735778"/>
            <a:ext cx="2314897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458 </a:t>
            </a:r>
            <a:r>
              <a:rPr lang="en-US" sz="16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trường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  <a:p>
            <a:pPr>
              <a:lnSpc>
                <a:spcPts val="3000"/>
              </a:lnSpc>
            </a:pP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Khai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thác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từ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trường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tin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tư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duy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từ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bài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nghiên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cứu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uy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endParaRPr lang="en-US" sz="1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022853" y="4735778"/>
            <a:ext cx="241098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1988 </a:t>
            </a:r>
            <a:r>
              <a:rPr lang="en-US" sz="16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trường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  <a:p>
            <a:pPr>
              <a:lnSpc>
                <a:spcPts val="3000"/>
              </a:lnSpc>
            </a:pP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Sử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kỹ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thuật</a:t>
            </a: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encoding (max, min, median, mean, entropy,...)</a:t>
            </a:r>
          </a:p>
        </p:txBody>
      </p:sp>
      <p:grpSp>
        <p:nvGrpSpPr>
          <p:cNvPr id="66" name="Google Shape;662;p40"/>
          <p:cNvGrpSpPr/>
          <p:nvPr/>
        </p:nvGrpSpPr>
        <p:grpSpPr>
          <a:xfrm>
            <a:off x="397533" y="354275"/>
            <a:ext cx="470093" cy="437075"/>
            <a:chOff x="3932350" y="3714775"/>
            <a:chExt cx="439650" cy="319075"/>
          </a:xfrm>
        </p:grpSpPr>
        <p:sp>
          <p:nvSpPr>
            <p:cNvPr id="67" name="Google Shape;663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64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65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66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67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Rectangle 63"/>
          <p:cNvSpPr/>
          <p:nvPr/>
        </p:nvSpPr>
        <p:spPr>
          <a:xfrm>
            <a:off x="7591190" y="5500903"/>
            <a:ext cx="4279490" cy="1200329"/>
          </a:xfrm>
          <a:prstGeom prst="rect">
            <a:avLst/>
          </a:prstGeom>
          <a:ln>
            <a:solidFill>
              <a:srgbClr val="18637B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</a:pP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không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giá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trị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chấm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sẽ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bị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loại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quá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xử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lý</a:t>
            </a:r>
            <a:r>
              <a:rPr lang="en-US" dirty="0">
                <a:latin typeface="Roboto Light" panose="02000000000000000000" pitchFamily="2" charset="0"/>
              </a:rPr>
              <a:t> &amp; </a:t>
            </a:r>
            <a:r>
              <a:rPr lang="en-US" dirty="0" err="1">
                <a:latin typeface="Roboto Light" panose="02000000000000000000" pitchFamily="2" charset="0"/>
              </a:rPr>
              <a:t>làm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sạch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hoặc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được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tự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sàng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lọc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lựa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chọn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</p:txBody>
      </p:sp>
      <p:sp>
        <p:nvSpPr>
          <p:cNvPr id="65" name="Down Arrow 64"/>
          <p:cNvSpPr/>
          <p:nvPr/>
        </p:nvSpPr>
        <p:spPr>
          <a:xfrm>
            <a:off x="10828775" y="5029756"/>
            <a:ext cx="340813" cy="290185"/>
          </a:xfrm>
          <a:prstGeom prst="downArrow">
            <a:avLst/>
          </a:prstGeom>
          <a:solidFill>
            <a:srgbClr val="18637B"/>
          </a:solidFill>
          <a:ln>
            <a:solidFill>
              <a:srgbClr val="186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390682" y="2822744"/>
            <a:ext cx="1217000" cy="307777"/>
          </a:xfrm>
          <a:prstGeom prst="rect">
            <a:avLst/>
          </a:prstGeom>
          <a:solidFill>
            <a:srgbClr val="18637B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Variance test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0390682" y="3324497"/>
            <a:ext cx="1473480" cy="307777"/>
          </a:xfrm>
          <a:prstGeom prst="rect">
            <a:avLst/>
          </a:prstGeom>
          <a:solidFill>
            <a:srgbClr val="18637B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Chi-squared test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0390682" y="4351024"/>
            <a:ext cx="1410964" cy="307777"/>
          </a:xfrm>
          <a:prstGeom prst="rect">
            <a:avLst/>
          </a:prstGeom>
          <a:solidFill>
            <a:srgbClr val="18637B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Regression test</a:t>
            </a:r>
          </a:p>
        </p:txBody>
      </p:sp>
      <p:sp>
        <p:nvSpPr>
          <p:cNvPr id="75" name="Rectangle 74"/>
          <p:cNvSpPr/>
          <p:nvPr/>
        </p:nvSpPr>
        <p:spPr>
          <a:xfrm>
            <a:off x="10390682" y="3856696"/>
            <a:ext cx="1438214" cy="307777"/>
          </a:xfrm>
          <a:prstGeom prst="rect">
            <a:avLst/>
          </a:prstGeom>
          <a:solidFill>
            <a:srgbClr val="18637B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Correlation test </a:t>
            </a:r>
          </a:p>
        </p:txBody>
      </p:sp>
      <p:sp>
        <p:nvSpPr>
          <p:cNvPr id="76" name="Oval 75"/>
          <p:cNvSpPr/>
          <p:nvPr/>
        </p:nvSpPr>
        <p:spPr>
          <a:xfrm>
            <a:off x="9712272" y="3182554"/>
            <a:ext cx="437709" cy="1120155"/>
          </a:xfrm>
          <a:prstGeom prst="ellipse">
            <a:avLst/>
          </a:prstGeom>
          <a:gradFill flip="none" rotWithShape="1">
            <a:gsLst>
              <a:gs pos="0">
                <a:srgbClr val="165751"/>
              </a:gs>
              <a:gs pos="61000">
                <a:srgbClr val="3B8D61"/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bg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/>
          <p:cNvGrpSpPr/>
          <p:nvPr/>
        </p:nvGrpSpPr>
        <p:grpSpPr>
          <a:xfrm>
            <a:off x="471926" y="3589153"/>
            <a:ext cx="932531" cy="878339"/>
            <a:chOff x="1356857" y="1113949"/>
            <a:chExt cx="1673016" cy="1726953"/>
          </a:xfrm>
        </p:grpSpPr>
        <p:sp>
          <p:nvSpPr>
            <p:cNvPr id="87" name="Oval 86"/>
            <p:cNvSpPr/>
            <p:nvPr/>
          </p:nvSpPr>
          <p:spPr>
            <a:xfrm>
              <a:off x="1356857" y="1113949"/>
              <a:ext cx="1673016" cy="1726953"/>
            </a:xfrm>
            <a:prstGeom prst="ellipse">
              <a:avLst/>
            </a:prstGeom>
            <a:solidFill>
              <a:srgbClr val="18637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VN"/>
            </a:p>
          </p:txBody>
        </p:sp>
        <p:sp>
          <p:nvSpPr>
            <p:cNvPr id="88" name="Oval 4"/>
            <p:cNvSpPr txBox="1"/>
            <p:nvPr/>
          </p:nvSpPr>
          <p:spPr>
            <a:xfrm>
              <a:off x="1601865" y="1366855"/>
              <a:ext cx="1183000" cy="12211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Địa</a:t>
              </a:r>
              <a:r>
                <a:rPr lang="en-US" sz="1200" kern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kern="12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điểm</a:t>
              </a:r>
              <a:endParaRPr lang="en-US" sz="1200" kern="1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749532" y="2760545"/>
            <a:ext cx="869558" cy="793259"/>
            <a:chOff x="-265262" y="676188"/>
            <a:chExt cx="1560039" cy="1559672"/>
          </a:xfrm>
        </p:grpSpPr>
        <p:sp>
          <p:nvSpPr>
            <p:cNvPr id="85" name="Oval 84"/>
            <p:cNvSpPr/>
            <p:nvPr/>
          </p:nvSpPr>
          <p:spPr>
            <a:xfrm>
              <a:off x="-265262" y="676188"/>
              <a:ext cx="1560039" cy="155967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VN"/>
            </a:p>
          </p:txBody>
        </p:sp>
        <p:sp>
          <p:nvSpPr>
            <p:cNvPr id="86" name="Oval 6"/>
            <p:cNvSpPr txBox="1"/>
            <p:nvPr/>
          </p:nvSpPr>
          <p:spPr>
            <a:xfrm>
              <a:off x="-36800" y="904597"/>
              <a:ext cx="1103115" cy="1102854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Quan</a:t>
              </a:r>
              <a:r>
                <a:rPr lang="en-US" sz="1200" kern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kern="12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hệ</a:t>
              </a:r>
              <a:r>
                <a:rPr lang="en-US" sz="1200" kern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kern="12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xã</a:t>
              </a:r>
              <a:r>
                <a:rPr lang="en-US" sz="1200" kern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kern="12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hội</a:t>
              </a:r>
              <a:endParaRPr lang="en-US" sz="1200" kern="1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1570777" y="3088755"/>
            <a:ext cx="855701" cy="815354"/>
            <a:chOff x="2955583" y="189589"/>
            <a:chExt cx="1650564" cy="1650176"/>
          </a:xfrm>
        </p:grpSpPr>
        <p:sp>
          <p:nvSpPr>
            <p:cNvPr id="83" name="Oval 82"/>
            <p:cNvSpPr/>
            <p:nvPr/>
          </p:nvSpPr>
          <p:spPr>
            <a:xfrm>
              <a:off x="2955583" y="189589"/>
              <a:ext cx="1650564" cy="165017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VN"/>
            </a:p>
          </p:txBody>
        </p:sp>
        <p:sp>
          <p:nvSpPr>
            <p:cNvPr id="84" name="Oval 8"/>
            <p:cNvSpPr txBox="1"/>
            <p:nvPr/>
          </p:nvSpPr>
          <p:spPr>
            <a:xfrm>
              <a:off x="3197303" y="431252"/>
              <a:ext cx="1167124" cy="1166850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Thói</a:t>
              </a:r>
              <a:r>
                <a:rPr lang="en-US" sz="1200" kern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200" kern="12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quen</a:t>
              </a:r>
              <a:r>
                <a:rPr lang="en-US" sz="1200" kern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di </a:t>
              </a:r>
              <a:r>
                <a:rPr lang="en-US" sz="1200" kern="12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chuyển</a:t>
              </a:r>
              <a:endParaRPr lang="en-US" sz="1200" kern="1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329424" y="3968334"/>
            <a:ext cx="932258" cy="877107"/>
            <a:chOff x="3445300" y="1870726"/>
            <a:chExt cx="1553453" cy="1553097"/>
          </a:xfrm>
        </p:grpSpPr>
        <p:sp>
          <p:nvSpPr>
            <p:cNvPr id="81" name="Oval 80"/>
            <p:cNvSpPr/>
            <p:nvPr/>
          </p:nvSpPr>
          <p:spPr>
            <a:xfrm>
              <a:off x="3445300" y="1870726"/>
              <a:ext cx="1553453" cy="1553097"/>
            </a:xfrm>
            <a:prstGeom prst="ellipse">
              <a:avLst/>
            </a:prstGeom>
            <a:solidFill>
              <a:srgbClr val="3B8D6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VN"/>
            </a:p>
          </p:txBody>
        </p:sp>
        <p:sp>
          <p:nvSpPr>
            <p:cNvPr id="82" name="Oval 10"/>
            <p:cNvSpPr txBox="1"/>
            <p:nvPr/>
          </p:nvSpPr>
          <p:spPr>
            <a:xfrm>
              <a:off x="3672798" y="2098172"/>
              <a:ext cx="1098457" cy="1098205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sv-SE" sz="1200" kern="12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Hành vi sử dụng viễn thông</a:t>
              </a:r>
              <a:endParaRPr lang="en-US" sz="1200" kern="12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89" name="Down Arrow 88"/>
          <p:cNvSpPr/>
          <p:nvPr/>
        </p:nvSpPr>
        <p:spPr>
          <a:xfrm rot="16200000">
            <a:off x="2409549" y="3622142"/>
            <a:ext cx="340813" cy="290185"/>
          </a:xfrm>
          <a:prstGeom prst="downArrow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9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ctrTitle"/>
          </p:nvPr>
        </p:nvSpPr>
        <p:spPr>
          <a:xfrm>
            <a:off x="5484800" y="3838333"/>
            <a:ext cx="60076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" dirty="0"/>
              <a:t> </a:t>
            </a:r>
            <a:endParaRPr dirty="0"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5484800" y="5310733"/>
            <a:ext cx="60076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Data modelling</a:t>
            </a:r>
            <a:endParaRPr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0" y="671133"/>
            <a:ext cx="46284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66" kern="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  <a:endParaRPr sz="26666" kern="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2107846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78515" y="2495375"/>
            <a:ext cx="1911400" cy="2449161"/>
          </a:xfrm>
          <a:prstGeom prst="rect">
            <a:avLst/>
          </a:prstGeom>
          <a:noFill/>
          <a:ln>
            <a:solidFill>
              <a:srgbClr val="124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sp>
        <p:nvSpPr>
          <p:cNvPr id="8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Toàn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cảnh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luồng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10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12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88930" y="1717420"/>
            <a:ext cx="1521206" cy="408623"/>
          </a:xfrm>
          <a:prstGeom prst="roundRect">
            <a:avLst/>
          </a:prstGeom>
          <a:noFill/>
          <a:ln w="19050">
            <a:solidFill>
              <a:srgbClr val="16575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Train Model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58720" y="1720307"/>
            <a:ext cx="1775737" cy="408623"/>
          </a:xfrm>
          <a:prstGeom prst="roundRect">
            <a:avLst/>
          </a:prstGeom>
          <a:noFill/>
          <a:ln w="19050">
            <a:solidFill>
              <a:srgbClr val="18637B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Deploy Model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10755" y="1720308"/>
            <a:ext cx="2143363" cy="408623"/>
          </a:xfrm>
          <a:prstGeom prst="roundRect">
            <a:avLst/>
          </a:prstGeom>
          <a:noFill/>
          <a:ln w="19050">
            <a:solidFill>
              <a:srgbClr val="3B8D6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Monitor Model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54924" y="1777393"/>
            <a:ext cx="1739848" cy="408623"/>
          </a:xfrm>
          <a:prstGeom prst="roundRect">
            <a:avLst/>
          </a:prstGeom>
          <a:noFill/>
          <a:ln w="19050">
            <a:solidFill>
              <a:srgbClr val="12405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Prepare Data</a:t>
            </a:r>
          </a:p>
        </p:txBody>
      </p:sp>
      <p:sp>
        <p:nvSpPr>
          <p:cNvPr id="21" name="Flowchart: Magnetic Disk 20"/>
          <p:cNvSpPr/>
          <p:nvPr/>
        </p:nvSpPr>
        <p:spPr>
          <a:xfrm>
            <a:off x="505892" y="3607058"/>
            <a:ext cx="991029" cy="1182687"/>
          </a:xfrm>
          <a:prstGeom prst="flowChartMagneticDisk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Data Storage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2438" y="2495376"/>
            <a:ext cx="1220422" cy="715089"/>
          </a:xfrm>
          <a:prstGeom prst="roundRect">
            <a:avLst/>
          </a:prstGeom>
          <a:noFill/>
          <a:ln>
            <a:solidFill>
              <a:srgbClr val="12405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Features Extraction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78514" y="2495376"/>
            <a:ext cx="1911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Data Preparation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78514" y="3311042"/>
            <a:ext cx="1911401" cy="369332"/>
          </a:xfrm>
          <a:prstGeom prst="rect">
            <a:avLst/>
          </a:prstGeom>
          <a:solidFill>
            <a:srgbClr val="1240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Missing cleaning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78514" y="3707237"/>
            <a:ext cx="1911401" cy="369332"/>
          </a:xfrm>
          <a:prstGeom prst="rect">
            <a:avLst/>
          </a:prstGeom>
          <a:solidFill>
            <a:srgbClr val="1240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Outlier cleaning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978514" y="4114022"/>
            <a:ext cx="1911401" cy="369332"/>
          </a:xfrm>
          <a:prstGeom prst="rect">
            <a:avLst/>
          </a:prstGeom>
          <a:solidFill>
            <a:srgbClr val="1240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Label Encoding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978514" y="4530656"/>
            <a:ext cx="1911401" cy="369332"/>
          </a:xfrm>
          <a:prstGeom prst="rect">
            <a:avLst/>
          </a:prstGeom>
          <a:solidFill>
            <a:srgbClr val="1240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Normalization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58005" y="2495375"/>
            <a:ext cx="1929906" cy="2449161"/>
          </a:xfrm>
          <a:prstGeom prst="rect">
            <a:avLst/>
          </a:prstGeom>
          <a:noFill/>
          <a:ln>
            <a:solidFill>
              <a:srgbClr val="1657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58005" y="2495376"/>
            <a:ext cx="1929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Model Training &amp; Validation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358005" y="3141707"/>
            <a:ext cx="1929906" cy="369332"/>
          </a:xfrm>
          <a:prstGeom prst="rect">
            <a:avLst/>
          </a:prstGeom>
          <a:solidFill>
            <a:srgbClr val="1657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Model Selection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358005" y="3594347"/>
            <a:ext cx="1929906" cy="646331"/>
          </a:xfrm>
          <a:prstGeom prst="rect">
            <a:avLst/>
          </a:prstGeom>
          <a:solidFill>
            <a:srgbClr val="1657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Hyper-parameter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Tuning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358005" y="4383899"/>
            <a:ext cx="1929906" cy="369332"/>
          </a:xfrm>
          <a:prstGeom prst="rect">
            <a:avLst/>
          </a:prstGeom>
          <a:solidFill>
            <a:srgbClr val="16575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Model testing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194535" y="2495375"/>
            <a:ext cx="1839922" cy="24491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94535" y="2495376"/>
            <a:ext cx="1839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Model Deployment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94535" y="3141707"/>
            <a:ext cx="1839922" cy="646331"/>
          </a:xfrm>
          <a:prstGeom prst="rect">
            <a:avLst/>
          </a:prstGeom>
          <a:solidFill>
            <a:srgbClr val="18637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Intergrate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into system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94535" y="3931014"/>
            <a:ext cx="1839922" cy="369332"/>
          </a:xfrm>
          <a:prstGeom prst="rect">
            <a:avLst/>
          </a:prstGeom>
          <a:solidFill>
            <a:srgbClr val="18637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Batch Scoring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052756" y="2495375"/>
            <a:ext cx="1839922" cy="2449161"/>
          </a:xfrm>
          <a:prstGeom prst="rect">
            <a:avLst/>
          </a:prstGeom>
          <a:noFill/>
          <a:ln>
            <a:solidFill>
              <a:srgbClr val="3B8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52756" y="2495376"/>
            <a:ext cx="1839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Inference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052756" y="3141707"/>
            <a:ext cx="1839922" cy="646331"/>
          </a:xfrm>
          <a:prstGeom prst="rect">
            <a:avLst/>
          </a:prstGeom>
          <a:solidFill>
            <a:srgbClr val="3B8D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Tracking performance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052756" y="3931014"/>
            <a:ext cx="1839922" cy="646331"/>
          </a:xfrm>
          <a:prstGeom prst="rect">
            <a:avLst/>
          </a:prstGeom>
          <a:solidFill>
            <a:srgbClr val="3B8D6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New real-life 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978514" y="2917940"/>
            <a:ext cx="1911401" cy="369332"/>
          </a:xfrm>
          <a:prstGeom prst="rect">
            <a:avLst/>
          </a:prstGeom>
          <a:solidFill>
            <a:srgbClr val="12405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Explore data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496921" y="1241106"/>
            <a:ext cx="9889067" cy="369332"/>
          </a:xfrm>
          <a:prstGeom prst="rect">
            <a:avLst/>
          </a:prstGeom>
          <a:solidFill>
            <a:srgbClr val="18637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Pipeline Storage System</a:t>
            </a:r>
          </a:p>
        </p:txBody>
      </p:sp>
      <p:sp>
        <p:nvSpPr>
          <p:cNvPr id="26" name="Right Arrow 25"/>
          <p:cNvSpPr/>
          <p:nvPr/>
        </p:nvSpPr>
        <p:spPr>
          <a:xfrm>
            <a:off x="3953905" y="1728966"/>
            <a:ext cx="324584" cy="364496"/>
          </a:xfrm>
          <a:prstGeom prst="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1" name="Right Arrow 50"/>
          <p:cNvSpPr/>
          <p:nvPr/>
        </p:nvSpPr>
        <p:spPr>
          <a:xfrm>
            <a:off x="6442188" y="1706090"/>
            <a:ext cx="324584" cy="364496"/>
          </a:xfrm>
          <a:prstGeom prst="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9310314" y="1697892"/>
            <a:ext cx="324584" cy="364496"/>
          </a:xfrm>
          <a:prstGeom prst="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4116197" y="2495375"/>
            <a:ext cx="0" cy="2473988"/>
          </a:xfrm>
          <a:prstGeom prst="line">
            <a:avLst/>
          </a:prstGeom>
          <a:ln>
            <a:solidFill>
              <a:srgbClr val="94BF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611521" y="2495375"/>
            <a:ext cx="0" cy="2473988"/>
          </a:xfrm>
          <a:prstGeom prst="line">
            <a:avLst/>
          </a:prstGeom>
          <a:ln>
            <a:solidFill>
              <a:srgbClr val="94BF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472606" y="2482961"/>
            <a:ext cx="0" cy="2473988"/>
          </a:xfrm>
          <a:prstGeom prst="line">
            <a:avLst/>
          </a:prstGeom>
          <a:ln>
            <a:solidFill>
              <a:srgbClr val="94BF6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4" idx="2"/>
          </p:cNvCxnSpPr>
          <p:nvPr/>
        </p:nvCxnSpPr>
        <p:spPr>
          <a:xfrm rot="5400000">
            <a:off x="6179257" y="388140"/>
            <a:ext cx="237064" cy="9349857"/>
          </a:xfrm>
          <a:prstGeom prst="bentConnector2">
            <a:avLst/>
          </a:prstGeom>
          <a:ln>
            <a:solidFill>
              <a:srgbClr val="94BF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010350" y="5070772"/>
            <a:ext cx="241808" cy="241808"/>
          </a:xfrm>
          <a:prstGeom prst="ellipse">
            <a:avLst/>
          </a:prstGeom>
          <a:solidFill>
            <a:srgbClr val="3B8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490617" y="5070772"/>
            <a:ext cx="241808" cy="241808"/>
          </a:xfrm>
          <a:prstGeom prst="ellipse">
            <a:avLst/>
          </a:prstGeom>
          <a:solidFill>
            <a:srgbClr val="3B8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9351702" y="5070772"/>
            <a:ext cx="241808" cy="241808"/>
          </a:xfrm>
          <a:prstGeom prst="ellipse">
            <a:avLst/>
          </a:prstGeom>
          <a:solidFill>
            <a:srgbClr val="3B8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57" name="Google Shape;624;p40"/>
          <p:cNvGrpSpPr/>
          <p:nvPr/>
        </p:nvGrpSpPr>
        <p:grpSpPr>
          <a:xfrm>
            <a:off x="3640801" y="5248132"/>
            <a:ext cx="369549" cy="274765"/>
            <a:chOff x="5247525" y="3007275"/>
            <a:chExt cx="517575" cy="384825"/>
          </a:xfrm>
        </p:grpSpPr>
        <p:sp>
          <p:nvSpPr>
            <p:cNvPr id="58" name="Google Shape;625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Google Shape;626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60" name="Google Shape;624;p40"/>
          <p:cNvGrpSpPr/>
          <p:nvPr/>
        </p:nvGrpSpPr>
        <p:grpSpPr>
          <a:xfrm>
            <a:off x="6189432" y="5245110"/>
            <a:ext cx="369549" cy="274765"/>
            <a:chOff x="5247525" y="3007275"/>
            <a:chExt cx="517575" cy="384825"/>
          </a:xfrm>
        </p:grpSpPr>
        <p:sp>
          <p:nvSpPr>
            <p:cNvPr id="61" name="Google Shape;625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2" name="Google Shape;626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63" name="Google Shape;624;p40"/>
          <p:cNvGrpSpPr/>
          <p:nvPr/>
        </p:nvGrpSpPr>
        <p:grpSpPr>
          <a:xfrm>
            <a:off x="9034457" y="5222482"/>
            <a:ext cx="369549" cy="274765"/>
            <a:chOff x="5247525" y="3007275"/>
            <a:chExt cx="517575" cy="384825"/>
          </a:xfrm>
        </p:grpSpPr>
        <p:sp>
          <p:nvSpPr>
            <p:cNvPr id="64" name="Google Shape;625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Google Shape;626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767174" y="5532215"/>
            <a:ext cx="2698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- Set rules to knock-out records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- Report data processing step by step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551727" y="5532215"/>
            <a:ext cx="2698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- Usually store versions of model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- Daily track performance of model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769060" y="5541638"/>
            <a:ext cx="26980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- Store </a:t>
            </a:r>
            <a:r>
              <a:rPr lang="en-US" sz="1600" b="1" dirty="0">
                <a:latin typeface="Roboto Light" panose="02000000000000000000" pitchFamily="2" charset="0"/>
                <a:ea typeface="Roboto Light" panose="02000000000000000000" pitchFamily="2" charset="0"/>
              </a:rPr>
              <a:t>history of customer scoring</a:t>
            </a:r>
          </a:p>
          <a:p>
            <a:pPr>
              <a:lnSpc>
                <a:spcPts val="2400"/>
              </a:lnSpc>
            </a:pPr>
            <a:r>
              <a:rPr lang="en-US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- Track data updates in database</a:t>
            </a:r>
          </a:p>
        </p:txBody>
      </p:sp>
    </p:spTree>
    <p:extLst>
      <p:ext uri="{BB962C8B-B14F-4D97-AF65-F5344CB8AC3E}">
        <p14:creationId xmlns:p14="http://schemas.microsoft.com/office/powerpoint/2010/main" val="3923441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sp>
        <p:nvSpPr>
          <p:cNvPr id="8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8626" y="417040"/>
            <a:ext cx="6277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Giám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sát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vận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hành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10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12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606177" y="2092871"/>
            <a:ext cx="2717773" cy="374571"/>
          </a:xfrm>
          <a:prstGeom prst="roundRect">
            <a:avLst/>
          </a:prstGeom>
          <a:solidFill>
            <a:srgbClr val="124057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Giám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sát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quy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trình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xử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lý</a:t>
            </a:r>
            <a:endParaRPr lang="en-US" sz="16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43201" y="5302654"/>
            <a:ext cx="1424256" cy="578882"/>
          </a:xfrm>
          <a:prstGeom prst="roundRect">
            <a:avLst/>
          </a:prstGeom>
          <a:solidFill>
            <a:srgbClr val="94BF6E"/>
          </a:solidFill>
          <a:ln w="19050">
            <a:solidFill>
              <a:srgbClr val="94BF6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 – Kho </a:t>
            </a:r>
            <a:r>
              <a:rPr lang="en-US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1451" y="3680988"/>
            <a:ext cx="2717773" cy="374571"/>
          </a:xfrm>
          <a:prstGeom prst="roundRect">
            <a:avLst/>
          </a:prstGeom>
          <a:solidFill>
            <a:srgbClr val="124057"/>
          </a:solidFill>
          <a:ln w="19050">
            <a:solidFill>
              <a:srgbClr val="12405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Giám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sát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đầu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endParaRPr lang="en-US" sz="16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460299" y="1137904"/>
            <a:ext cx="7002618" cy="646331"/>
          </a:xfrm>
          <a:prstGeom prst="rect">
            <a:avLst/>
          </a:prstGeom>
          <a:solidFill>
            <a:srgbClr val="18637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chấm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sẽ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được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cập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nhật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01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lần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tuần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để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làm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giàu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Dữ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liệu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càng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giàu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lên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thì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mô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hình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càng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hoạt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động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sym typeface="Wingdings" panose="05000000000000000000" pitchFamily="2" charset="2"/>
              </a:rPr>
              <a:t>tốt</a:t>
            </a:r>
            <a:endPara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6" name="Right Arrow 25"/>
          <p:cNvSpPr/>
          <p:nvPr/>
        </p:nvSpPr>
        <p:spPr>
          <a:xfrm rot="16200000">
            <a:off x="2680909" y="4860800"/>
            <a:ext cx="324584" cy="364496"/>
          </a:xfrm>
          <a:prstGeom prst="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1" name="Right Arrow 50"/>
          <p:cNvSpPr/>
          <p:nvPr/>
        </p:nvSpPr>
        <p:spPr>
          <a:xfrm rot="16200000">
            <a:off x="2685856" y="3182391"/>
            <a:ext cx="324584" cy="364496"/>
          </a:xfrm>
          <a:prstGeom prst="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2" name="Right Arrow 51"/>
          <p:cNvSpPr/>
          <p:nvPr/>
        </p:nvSpPr>
        <p:spPr>
          <a:xfrm>
            <a:off x="5731781" y="1938578"/>
            <a:ext cx="428182" cy="364496"/>
          </a:xfrm>
          <a:prstGeom prst="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57" name="Google Shape;624;p40"/>
          <p:cNvGrpSpPr/>
          <p:nvPr/>
        </p:nvGrpSpPr>
        <p:grpSpPr>
          <a:xfrm>
            <a:off x="1127416" y="3783647"/>
            <a:ext cx="369549" cy="274765"/>
            <a:chOff x="5247525" y="3007275"/>
            <a:chExt cx="517575" cy="384825"/>
          </a:xfrm>
        </p:grpSpPr>
        <p:sp>
          <p:nvSpPr>
            <p:cNvPr id="58" name="Google Shape;625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59" name="Google Shape;626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60" name="Google Shape;624;p40"/>
          <p:cNvGrpSpPr/>
          <p:nvPr/>
        </p:nvGrpSpPr>
        <p:grpSpPr>
          <a:xfrm>
            <a:off x="1127416" y="2170993"/>
            <a:ext cx="369549" cy="274765"/>
            <a:chOff x="5247525" y="3007275"/>
            <a:chExt cx="517575" cy="384825"/>
          </a:xfrm>
        </p:grpSpPr>
        <p:sp>
          <p:nvSpPr>
            <p:cNvPr id="61" name="Google Shape;625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62" name="Google Shape;626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547800" y="4080890"/>
            <a:ext cx="2613280" cy="675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Kiểm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giá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trị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rỗng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2400"/>
              </a:lnSpc>
            </a:pP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Kiểm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giá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trị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bất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thường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01451" y="2497134"/>
            <a:ext cx="3670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Kiểm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giá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trị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biến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(features)</a:t>
            </a:r>
          </a:p>
          <a:p>
            <a:pPr>
              <a:lnSpc>
                <a:spcPts val="2400"/>
              </a:lnSpc>
            </a:pP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Kiểm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bất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thường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biến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55846" y="5219833"/>
            <a:ext cx="789850" cy="7898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78626" y="1899376"/>
            <a:ext cx="4247230" cy="288406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TextBox 36"/>
          <p:cNvSpPr txBox="1"/>
          <p:nvPr/>
        </p:nvSpPr>
        <p:spPr>
          <a:xfrm>
            <a:off x="7469671" y="1979981"/>
            <a:ext cx="3381026" cy="374571"/>
          </a:xfrm>
          <a:prstGeom prst="roundRect">
            <a:avLst/>
          </a:prstGeom>
          <a:solidFill>
            <a:srgbClr val="124057"/>
          </a:solidFill>
          <a:ln w="190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Giám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sát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endParaRPr lang="en-US" sz="16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464945" y="3635811"/>
            <a:ext cx="3385752" cy="374571"/>
          </a:xfrm>
          <a:prstGeom prst="roundRect">
            <a:avLst/>
          </a:prstGeom>
          <a:solidFill>
            <a:srgbClr val="124057"/>
          </a:solidFill>
          <a:ln w="19050">
            <a:solidFill>
              <a:srgbClr val="124057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Đẩy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lên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phiên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bản</a:t>
            </a:r>
            <a:r>
              <a:rPr lang="en-US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Beta</a:t>
            </a:r>
          </a:p>
        </p:txBody>
      </p:sp>
      <p:sp>
        <p:nvSpPr>
          <p:cNvPr id="39" name="Right Arrow 38"/>
          <p:cNvSpPr/>
          <p:nvPr/>
        </p:nvSpPr>
        <p:spPr>
          <a:xfrm rot="5400000" flipV="1">
            <a:off x="8956273" y="3222742"/>
            <a:ext cx="324584" cy="364496"/>
          </a:xfrm>
          <a:prstGeom prst="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40" name="Google Shape;624;p40"/>
          <p:cNvGrpSpPr/>
          <p:nvPr/>
        </p:nvGrpSpPr>
        <p:grpSpPr>
          <a:xfrm>
            <a:off x="6990910" y="3738470"/>
            <a:ext cx="369549" cy="274765"/>
            <a:chOff x="5247525" y="3007275"/>
            <a:chExt cx="517575" cy="384825"/>
          </a:xfrm>
        </p:grpSpPr>
        <p:sp>
          <p:nvSpPr>
            <p:cNvPr id="41" name="Google Shape;625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2" name="Google Shape;626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grpSp>
        <p:nvGrpSpPr>
          <p:cNvPr id="43" name="Google Shape;624;p40"/>
          <p:cNvGrpSpPr/>
          <p:nvPr/>
        </p:nvGrpSpPr>
        <p:grpSpPr>
          <a:xfrm>
            <a:off x="6990910" y="2058103"/>
            <a:ext cx="369549" cy="274765"/>
            <a:chOff x="5247525" y="3007275"/>
            <a:chExt cx="517575" cy="384825"/>
          </a:xfrm>
        </p:grpSpPr>
        <p:sp>
          <p:nvSpPr>
            <p:cNvPr id="44" name="Google Shape;625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45" name="Google Shape;626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464945" y="4044434"/>
            <a:ext cx="3385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admin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kiểm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lại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trước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đẩy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lên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bản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chính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thức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464945" y="2384244"/>
            <a:ext cx="37449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Kiểm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biến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bất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thường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phổ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2400"/>
              </a:lnSpc>
            </a:pP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Mã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hóa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(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người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dùng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không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tự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ý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điều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chỉnh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sửa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xóa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796964" y="1899376"/>
            <a:ext cx="4559658" cy="288406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5" name="Bent Arrow 4"/>
          <p:cNvSpPr/>
          <p:nvPr/>
        </p:nvSpPr>
        <p:spPr>
          <a:xfrm flipV="1">
            <a:off x="9114492" y="4852682"/>
            <a:ext cx="681018" cy="704983"/>
          </a:xfrm>
          <a:prstGeom prst="bentArrow">
            <a:avLst/>
          </a:prstGeom>
          <a:solidFill>
            <a:srgbClr val="94BF6E"/>
          </a:solidFill>
          <a:ln>
            <a:solidFill>
              <a:srgbClr val="94BF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flipH="1" flipV="1">
            <a:off x="5520690" y="4852681"/>
            <a:ext cx="3554558" cy="704983"/>
          </a:xfrm>
          <a:prstGeom prst="bentArrow">
            <a:avLst/>
          </a:prstGeom>
          <a:solidFill>
            <a:srgbClr val="94BF6E"/>
          </a:solidFill>
          <a:ln>
            <a:solidFill>
              <a:srgbClr val="94BF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83573" y="5489044"/>
            <a:ext cx="3353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Lưu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lại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lịch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sử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cập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nhật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như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đầu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191" y="5140391"/>
            <a:ext cx="809249" cy="80924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798121" y="5219833"/>
            <a:ext cx="1191124" cy="578882"/>
          </a:xfrm>
          <a:prstGeom prst="roundRect">
            <a:avLst/>
          </a:prstGeom>
          <a:solidFill>
            <a:srgbClr val="94BF6E"/>
          </a:solidFill>
          <a:ln w="19050">
            <a:solidFill>
              <a:srgbClr val="94BF6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Phiên</a:t>
            </a:r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bản</a:t>
            </a:r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chính</a:t>
            </a:r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thức</a:t>
            </a:r>
            <a:endParaRPr lang="en-US" sz="1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77002" y="2284669"/>
            <a:ext cx="1684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94BF6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Cho </a:t>
            </a:r>
            <a:r>
              <a:rPr lang="en-US" sz="1400" b="1" dirty="0" err="1">
                <a:solidFill>
                  <a:srgbClr val="94BF6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r>
              <a:rPr lang="en-US" sz="1400" b="1" dirty="0">
                <a:solidFill>
                  <a:srgbClr val="94BF6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solidFill>
                  <a:srgbClr val="94BF6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sz="1400" b="1" dirty="0">
                <a:solidFill>
                  <a:srgbClr val="94BF6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solidFill>
                  <a:srgbClr val="94BF6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sz="1400" b="1" dirty="0">
                <a:solidFill>
                  <a:srgbClr val="94BF6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solidFill>
                  <a:srgbClr val="94BF6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chấm</a:t>
            </a:r>
            <a:r>
              <a:rPr lang="en-US" sz="1400" b="1" dirty="0">
                <a:solidFill>
                  <a:srgbClr val="94BF6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solidFill>
                  <a:srgbClr val="94BF6E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endParaRPr lang="en-US" sz="1400" b="1" dirty="0">
              <a:solidFill>
                <a:srgbClr val="94BF6E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94019" y="6146740"/>
            <a:ext cx="86074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Việc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được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giám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sát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cập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nhật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liên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tục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giúp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học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được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xu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thế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mới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như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sự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biến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về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thị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trường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dịch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bệnh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,…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từ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điều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chỉnh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phù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hợp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hướng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2334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>
                <a:latin typeface="Roboto Light" panose="020B0604020202020204" charset="0"/>
                <a:ea typeface="Roboto Light" panose="020B0604020202020204" charset="0"/>
              </a:rPr>
              <a:pPr/>
              <a:t>24</a:t>
            </a:fld>
            <a:endParaRPr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8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Lựa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chọn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thuật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toán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10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12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Rectangle 3"/>
          <p:cNvSpPr/>
          <p:nvPr/>
        </p:nvSpPr>
        <p:spPr>
          <a:xfrm>
            <a:off x="1315906" y="5540859"/>
            <a:ext cx="9837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thuật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toán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đơn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giản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như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Logistic Regression hay Naïve Bayes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được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dùng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để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làm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baseline. </a:t>
            </a:r>
          </a:p>
          <a:p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Với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mỗi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thuật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toán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chạy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baysian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research CV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để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tìm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ra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bộ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tham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số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phù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hợp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nhất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với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mô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hình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đó</a:t>
            </a:r>
            <a:endParaRPr lang="en-US" i="1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15907" y="3016722"/>
            <a:ext cx="2162772" cy="369332"/>
          </a:xfrm>
          <a:prstGeom prst="rect">
            <a:avLst/>
          </a:prstGeom>
          <a:solidFill>
            <a:srgbClr val="16575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Logistic Regression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1512871" y="4395380"/>
            <a:ext cx="2622834" cy="369332"/>
          </a:xfrm>
          <a:prstGeom prst="rect">
            <a:avLst/>
          </a:prstGeom>
          <a:solidFill>
            <a:srgbClr val="16575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Tree-Based Models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348267" y="3019068"/>
            <a:ext cx="2122632" cy="369332"/>
          </a:xfrm>
          <a:prstGeom prst="rect">
            <a:avLst/>
          </a:prstGeom>
          <a:solidFill>
            <a:srgbClr val="16575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Neural Networks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512870" y="1606740"/>
            <a:ext cx="2622834" cy="369332"/>
          </a:xfrm>
          <a:prstGeom prst="rect">
            <a:avLst/>
          </a:prstGeom>
          <a:solidFill>
            <a:srgbClr val="16575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Support Vector Machine</a:t>
            </a:r>
          </a:p>
        </p:txBody>
      </p:sp>
      <p:sp>
        <p:nvSpPr>
          <p:cNvPr id="460" name="TextBox 459"/>
          <p:cNvSpPr txBox="1"/>
          <p:nvPr/>
        </p:nvSpPr>
        <p:spPr>
          <a:xfrm>
            <a:off x="5144792" y="2739723"/>
            <a:ext cx="2493403" cy="923330"/>
          </a:xfrm>
          <a:prstGeom prst="rect">
            <a:avLst/>
          </a:prstGeom>
          <a:solidFill>
            <a:srgbClr val="18637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Chạy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mô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khác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nhau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để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lựa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chọn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thuật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toán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tốt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nhất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.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491450" y="1531093"/>
            <a:ext cx="2284600" cy="369332"/>
          </a:xfrm>
          <a:prstGeom prst="rect">
            <a:avLst/>
          </a:prstGeom>
          <a:solidFill>
            <a:srgbClr val="16575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K-Nearest Neighbors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491450" y="4395380"/>
            <a:ext cx="1417376" cy="369332"/>
          </a:xfrm>
          <a:prstGeom prst="rect">
            <a:avLst/>
          </a:prstGeom>
          <a:solidFill>
            <a:srgbClr val="16575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Naïve Bayes</a:t>
            </a:r>
          </a:p>
        </p:txBody>
      </p:sp>
      <p:cxnSp>
        <p:nvCxnSpPr>
          <p:cNvPr id="3" name="Straight Connector 2"/>
          <p:cNvCxnSpPr>
            <a:stCxn id="460" idx="1"/>
            <a:endCxn id="20" idx="3"/>
          </p:cNvCxnSpPr>
          <p:nvPr/>
        </p:nvCxnSpPr>
        <p:spPr>
          <a:xfrm flipH="1" flipV="1">
            <a:off x="4135704" y="1791406"/>
            <a:ext cx="1009088" cy="1409982"/>
          </a:xfrm>
          <a:prstGeom prst="line">
            <a:avLst/>
          </a:prstGeom>
          <a:ln>
            <a:solidFill>
              <a:srgbClr val="3B8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460" idx="1"/>
            <a:endCxn id="5" idx="3"/>
          </p:cNvCxnSpPr>
          <p:nvPr/>
        </p:nvCxnSpPr>
        <p:spPr>
          <a:xfrm flipH="1">
            <a:off x="3478679" y="3201388"/>
            <a:ext cx="1666113" cy="0"/>
          </a:xfrm>
          <a:prstGeom prst="line">
            <a:avLst/>
          </a:prstGeom>
          <a:ln>
            <a:solidFill>
              <a:srgbClr val="3B8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60" idx="1"/>
            <a:endCxn id="6" idx="3"/>
          </p:cNvCxnSpPr>
          <p:nvPr/>
        </p:nvCxnSpPr>
        <p:spPr>
          <a:xfrm flipH="1">
            <a:off x="4135705" y="3201388"/>
            <a:ext cx="1009087" cy="1378658"/>
          </a:xfrm>
          <a:prstGeom prst="line">
            <a:avLst/>
          </a:prstGeom>
          <a:ln>
            <a:solidFill>
              <a:srgbClr val="3B8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60" idx="3"/>
            <a:endCxn id="35" idx="1"/>
          </p:cNvCxnSpPr>
          <p:nvPr/>
        </p:nvCxnSpPr>
        <p:spPr>
          <a:xfrm flipV="1">
            <a:off x="7638195" y="1715759"/>
            <a:ext cx="853255" cy="1485629"/>
          </a:xfrm>
          <a:prstGeom prst="line">
            <a:avLst/>
          </a:prstGeom>
          <a:ln>
            <a:solidFill>
              <a:srgbClr val="3B8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460" idx="3"/>
            <a:endCxn id="16" idx="1"/>
          </p:cNvCxnSpPr>
          <p:nvPr/>
        </p:nvCxnSpPr>
        <p:spPr>
          <a:xfrm>
            <a:off x="7638195" y="3201388"/>
            <a:ext cx="1710072" cy="2346"/>
          </a:xfrm>
          <a:prstGeom prst="line">
            <a:avLst/>
          </a:prstGeom>
          <a:ln>
            <a:solidFill>
              <a:srgbClr val="3B8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460" idx="3"/>
            <a:endCxn id="36" idx="1"/>
          </p:cNvCxnSpPr>
          <p:nvPr/>
        </p:nvCxnSpPr>
        <p:spPr>
          <a:xfrm>
            <a:off x="7638195" y="3201388"/>
            <a:ext cx="853255" cy="1378658"/>
          </a:xfrm>
          <a:prstGeom prst="line">
            <a:avLst/>
          </a:prstGeom>
          <a:ln>
            <a:solidFill>
              <a:srgbClr val="3B8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60" idx="1"/>
            <a:endCxn id="20" idx="3"/>
          </p:cNvCxnSpPr>
          <p:nvPr/>
        </p:nvCxnSpPr>
        <p:spPr>
          <a:xfrm flipH="1" flipV="1">
            <a:off x="4135704" y="1791406"/>
            <a:ext cx="1009088" cy="1409982"/>
          </a:xfrm>
          <a:prstGeom prst="straightConnector1">
            <a:avLst/>
          </a:prstGeom>
          <a:ln>
            <a:solidFill>
              <a:srgbClr val="3B8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60" idx="1"/>
            <a:endCxn id="5" idx="3"/>
          </p:cNvCxnSpPr>
          <p:nvPr/>
        </p:nvCxnSpPr>
        <p:spPr>
          <a:xfrm flipH="1">
            <a:off x="3478679" y="3201388"/>
            <a:ext cx="1666113" cy="0"/>
          </a:xfrm>
          <a:prstGeom prst="straightConnector1">
            <a:avLst/>
          </a:prstGeom>
          <a:ln>
            <a:solidFill>
              <a:srgbClr val="3B8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60" idx="1"/>
            <a:endCxn id="6" idx="3"/>
          </p:cNvCxnSpPr>
          <p:nvPr/>
        </p:nvCxnSpPr>
        <p:spPr>
          <a:xfrm flipH="1">
            <a:off x="4135705" y="3201388"/>
            <a:ext cx="1009087" cy="1378658"/>
          </a:xfrm>
          <a:prstGeom prst="straightConnector1">
            <a:avLst/>
          </a:prstGeom>
          <a:ln>
            <a:solidFill>
              <a:srgbClr val="3B8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0" idx="3"/>
            <a:endCxn id="35" idx="1"/>
          </p:cNvCxnSpPr>
          <p:nvPr/>
        </p:nvCxnSpPr>
        <p:spPr>
          <a:xfrm flipV="1">
            <a:off x="7638195" y="1715759"/>
            <a:ext cx="853255" cy="1485629"/>
          </a:xfrm>
          <a:prstGeom prst="straightConnector1">
            <a:avLst/>
          </a:prstGeom>
          <a:ln>
            <a:solidFill>
              <a:srgbClr val="3B8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60" idx="3"/>
            <a:endCxn id="16" idx="1"/>
          </p:cNvCxnSpPr>
          <p:nvPr/>
        </p:nvCxnSpPr>
        <p:spPr>
          <a:xfrm>
            <a:off x="7638195" y="3201388"/>
            <a:ext cx="1710072" cy="2346"/>
          </a:xfrm>
          <a:prstGeom prst="straightConnector1">
            <a:avLst/>
          </a:prstGeom>
          <a:ln>
            <a:solidFill>
              <a:srgbClr val="3B8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60" idx="3"/>
            <a:endCxn id="36" idx="1"/>
          </p:cNvCxnSpPr>
          <p:nvPr/>
        </p:nvCxnSpPr>
        <p:spPr>
          <a:xfrm>
            <a:off x="7638195" y="3201388"/>
            <a:ext cx="853255" cy="1378658"/>
          </a:xfrm>
          <a:prstGeom prst="straightConnector1">
            <a:avLst/>
          </a:prstGeom>
          <a:ln>
            <a:solidFill>
              <a:srgbClr val="3B8D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183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741066" y="4362754"/>
            <a:ext cx="2622833" cy="203344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>
                <a:latin typeface="Roboto Light" panose="020B0604020202020204" charset="0"/>
                <a:ea typeface="Roboto Light" panose="020B0604020202020204" charset="0"/>
              </a:rPr>
              <a:pPr/>
              <a:t>25</a:t>
            </a:fld>
            <a:endParaRPr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8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Lựa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chọn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thuật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toán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10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12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Rectangle 3"/>
          <p:cNvSpPr/>
          <p:nvPr/>
        </p:nvSpPr>
        <p:spPr>
          <a:xfrm>
            <a:off x="4702628" y="6396202"/>
            <a:ext cx="74893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Về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cơ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bản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thuật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toán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Random Forest,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LightGBM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XGBoost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CatBoost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là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giống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nhau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cùng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thuộc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họ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thuật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toán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về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boosting: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Sử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dụng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nhiều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weak Tree Decision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để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tạo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ra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1 Robust Decision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và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hạn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chế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sz="1200" i="1" dirty="0" err="1">
                <a:latin typeface="Roboto Light" panose="020B0604020202020204" charset="0"/>
                <a:ea typeface="Roboto Light" panose="020B0604020202020204" charset="0"/>
              </a:rPr>
              <a:t>được</a:t>
            </a:r>
            <a:r>
              <a:rPr lang="en-US" sz="1200" i="1" dirty="0">
                <a:latin typeface="Roboto Light" panose="020B0604020202020204" charset="0"/>
                <a:ea typeface="Roboto Light" panose="020B0604020202020204" charset="0"/>
              </a:rPr>
              <a:t> overfitting.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7906" y="2351869"/>
            <a:ext cx="2162772" cy="369332"/>
          </a:xfrm>
          <a:prstGeom prst="rect">
            <a:avLst/>
          </a:prstGeom>
          <a:solidFill>
            <a:srgbClr val="16575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Logistic Regression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741066" y="3993422"/>
            <a:ext cx="2622834" cy="369332"/>
          </a:xfrm>
          <a:prstGeom prst="rect">
            <a:avLst/>
          </a:prstGeom>
          <a:solidFill>
            <a:srgbClr val="16575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Tree-Based Models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37907" y="3172645"/>
            <a:ext cx="2122632" cy="369332"/>
          </a:xfrm>
          <a:prstGeom prst="rect">
            <a:avLst/>
          </a:prstGeom>
          <a:solidFill>
            <a:srgbClr val="16575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Neural Networks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38070" y="4426158"/>
            <a:ext cx="963725" cy="307777"/>
          </a:xfrm>
          <a:prstGeom prst="rect">
            <a:avLst/>
          </a:prstGeom>
          <a:solidFill>
            <a:srgbClr val="94BF6E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LightGBM</a:t>
            </a:r>
            <a:endParaRPr lang="en-US" sz="14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924395" y="5178740"/>
            <a:ext cx="880369" cy="307777"/>
          </a:xfrm>
          <a:prstGeom prst="rect">
            <a:avLst/>
          </a:prstGeom>
          <a:solidFill>
            <a:srgbClr val="94BF6E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XGBoost</a:t>
            </a:r>
            <a:endParaRPr lang="en-US" sz="14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38070" y="4802449"/>
            <a:ext cx="917239" cy="307777"/>
          </a:xfrm>
          <a:prstGeom prst="rect">
            <a:avLst/>
          </a:prstGeom>
          <a:solidFill>
            <a:srgbClr val="94BF6E"/>
          </a:solidFill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CatBoost</a:t>
            </a:r>
            <a:endParaRPr lang="en-US" sz="1400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41065" y="1531093"/>
            <a:ext cx="2622834" cy="369332"/>
          </a:xfrm>
          <a:prstGeom prst="rect">
            <a:avLst/>
          </a:prstGeom>
          <a:solidFill>
            <a:srgbClr val="165751"/>
          </a:solidFill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Support Vector Machine</a:t>
            </a:r>
          </a:p>
        </p:txBody>
      </p:sp>
      <p:cxnSp>
        <p:nvCxnSpPr>
          <p:cNvPr id="23" name="Straight Connector 22"/>
          <p:cNvCxnSpPr>
            <a:stCxn id="20" idx="3"/>
            <a:endCxn id="453" idx="0"/>
          </p:cNvCxnSpPr>
          <p:nvPr/>
        </p:nvCxnSpPr>
        <p:spPr>
          <a:xfrm>
            <a:off x="3363899" y="1715759"/>
            <a:ext cx="463625" cy="1265135"/>
          </a:xfrm>
          <a:prstGeom prst="line">
            <a:avLst/>
          </a:prstGeom>
          <a:ln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3"/>
            <a:endCxn id="453" idx="1"/>
          </p:cNvCxnSpPr>
          <p:nvPr/>
        </p:nvCxnSpPr>
        <p:spPr>
          <a:xfrm>
            <a:off x="2700678" y="2536535"/>
            <a:ext cx="1037481" cy="481375"/>
          </a:xfrm>
          <a:prstGeom prst="line">
            <a:avLst/>
          </a:prstGeom>
          <a:ln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6" idx="3"/>
            <a:endCxn id="453" idx="4"/>
          </p:cNvCxnSpPr>
          <p:nvPr/>
        </p:nvCxnSpPr>
        <p:spPr>
          <a:xfrm flipV="1">
            <a:off x="3363900" y="3233656"/>
            <a:ext cx="463624" cy="944432"/>
          </a:xfrm>
          <a:prstGeom prst="line">
            <a:avLst/>
          </a:prstGeom>
          <a:ln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6" idx="3"/>
            <a:endCxn id="453" idx="3"/>
          </p:cNvCxnSpPr>
          <p:nvPr/>
        </p:nvCxnSpPr>
        <p:spPr>
          <a:xfrm flipV="1">
            <a:off x="2660539" y="3196640"/>
            <a:ext cx="1077620" cy="160671"/>
          </a:xfrm>
          <a:prstGeom prst="line">
            <a:avLst/>
          </a:prstGeom>
          <a:ln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3" name="Oval 452"/>
          <p:cNvSpPr/>
          <p:nvPr/>
        </p:nvSpPr>
        <p:spPr>
          <a:xfrm>
            <a:off x="3701143" y="2980894"/>
            <a:ext cx="252762" cy="252762"/>
          </a:xfrm>
          <a:prstGeom prst="ellipse">
            <a:avLst/>
          </a:prstGeom>
          <a:solidFill>
            <a:srgbClr val="18637B"/>
          </a:solidFill>
          <a:ln>
            <a:solidFill>
              <a:srgbClr val="186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915807" y="2938268"/>
            <a:ext cx="252762" cy="252762"/>
          </a:xfrm>
          <a:prstGeom prst="ellipse">
            <a:avLst/>
          </a:prstGeom>
          <a:solidFill>
            <a:srgbClr val="18637B"/>
          </a:solidFill>
          <a:ln>
            <a:solidFill>
              <a:srgbClr val="186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10622469" y="2938268"/>
            <a:ext cx="252762" cy="252762"/>
          </a:xfrm>
          <a:prstGeom prst="ellipse">
            <a:avLst/>
          </a:prstGeom>
          <a:solidFill>
            <a:srgbClr val="18637B"/>
          </a:solidFill>
          <a:ln>
            <a:solidFill>
              <a:srgbClr val="186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B0604020202020204" charset="0"/>
              <a:ea typeface="Roboto Light" panose="020B0604020202020204" charset="0"/>
            </a:endParaRPr>
          </a:p>
        </p:txBody>
      </p:sp>
      <p:cxnSp>
        <p:nvCxnSpPr>
          <p:cNvPr id="457" name="Straight Connector 456"/>
          <p:cNvCxnSpPr/>
          <p:nvPr/>
        </p:nvCxnSpPr>
        <p:spPr>
          <a:xfrm>
            <a:off x="3827524" y="3114963"/>
            <a:ext cx="3210417" cy="0"/>
          </a:xfrm>
          <a:prstGeom prst="line">
            <a:avLst/>
          </a:prstGeom>
          <a:ln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>
            <a:endCxn id="41" idx="6"/>
          </p:cNvCxnSpPr>
          <p:nvPr/>
        </p:nvCxnSpPr>
        <p:spPr>
          <a:xfrm flipV="1">
            <a:off x="7037941" y="3064649"/>
            <a:ext cx="3837290" cy="29028"/>
          </a:xfrm>
          <a:prstGeom prst="line">
            <a:avLst/>
          </a:prstGeom>
          <a:ln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TextBox 459"/>
          <p:cNvSpPr txBox="1"/>
          <p:nvPr/>
        </p:nvSpPr>
        <p:spPr>
          <a:xfrm>
            <a:off x="5779740" y="2140703"/>
            <a:ext cx="2493403" cy="646331"/>
          </a:xfrm>
          <a:prstGeom prst="rect">
            <a:avLst/>
          </a:prstGeom>
          <a:solidFill>
            <a:srgbClr val="18637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Dựa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trên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hiệu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quả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mô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trong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thực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tế</a:t>
            </a:r>
            <a:endParaRPr lang="en-US" b="1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48783" y="3270373"/>
            <a:ext cx="2524360" cy="2308324"/>
          </a:xfrm>
          <a:prstGeom prst="rect">
            <a:avLst/>
          </a:prstGeom>
          <a:noFill/>
          <a:ln>
            <a:solidFill>
              <a:srgbClr val="18637B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thuật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toán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Boosting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trong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dòng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mô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hình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Tree-Based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như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toán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LightGBM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XGBoost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CatBoost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luôn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đạt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được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kết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quả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cao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nhất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với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bài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toán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i="1" dirty="0" err="1">
                <a:latin typeface="Roboto Light" panose="020B0604020202020204" charset="0"/>
                <a:ea typeface="Roboto Light" panose="020B0604020202020204" charset="0"/>
              </a:rPr>
              <a:t>phân</a:t>
            </a:r>
            <a:r>
              <a:rPr lang="en-US" i="1" dirty="0">
                <a:latin typeface="Roboto Light" panose="020B0604020202020204" charset="0"/>
                <a:ea typeface="Roboto Light" panose="020B0604020202020204" charset="0"/>
              </a:rPr>
              <a:t> loại.*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9323729" y="1947834"/>
            <a:ext cx="2636043" cy="923330"/>
          </a:xfrm>
          <a:prstGeom prst="rect">
            <a:avLst/>
          </a:prstGeom>
          <a:solidFill>
            <a:srgbClr val="18637B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Dựa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trên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điểm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mạnh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từng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mô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hình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và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kinh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nghiệm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chuyên</a:t>
            </a:r>
            <a:r>
              <a:rPr lang="en-US" b="1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gia</a:t>
            </a:r>
            <a:endParaRPr lang="en-US" b="1" dirty="0">
              <a:solidFill>
                <a:schemeClr val="bg1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379570" y="3270373"/>
            <a:ext cx="2524360" cy="923330"/>
          </a:xfrm>
          <a:prstGeom prst="rect">
            <a:avLst/>
          </a:prstGeom>
          <a:noFill/>
          <a:ln>
            <a:solidFill>
              <a:srgbClr val="18637B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Thuật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toán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LightGBM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được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chọn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để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xây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dựng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mô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hình</a:t>
            </a:r>
            <a:endParaRPr lang="en-US" dirty="0"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924395" y="5570472"/>
            <a:ext cx="1257075" cy="307777"/>
          </a:xfrm>
          <a:prstGeom prst="rect">
            <a:avLst/>
          </a:prstGeom>
          <a:solidFill>
            <a:srgbClr val="94BF6E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Decision Tree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24395" y="5975535"/>
            <a:ext cx="1401346" cy="307777"/>
          </a:xfrm>
          <a:prstGeom prst="rect">
            <a:avLst/>
          </a:prstGeom>
          <a:solidFill>
            <a:srgbClr val="94BF6E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Light" panose="020B0604020202020204" charset="0"/>
                <a:ea typeface="Roboto Light" panose="020B0604020202020204" charset="0"/>
              </a:rPr>
              <a:t>Random Forest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00688" y="5632200"/>
            <a:ext cx="2768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</a:rPr>
              <a:t>* Theo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</a:rPr>
              <a:t> paper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đã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tham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khảo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phụ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lục</a:t>
            </a:r>
            <a:endParaRPr lang="en-US" sz="12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057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100" y="714210"/>
            <a:ext cx="2876951" cy="55824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29193" y="6581001"/>
            <a:ext cx="3462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latin typeface="Roboto Light" panose="02000000000000000000" pitchFamily="2" charset="0"/>
                <a:hlinkClick r:id="rId3"/>
              </a:rPr>
              <a:t>https://en.wikipedia.org/wiki/Precision_and_recall</a:t>
            </a:r>
            <a:endParaRPr lang="en-US" sz="1200" i="1" dirty="0">
              <a:latin typeface="Roboto Light" panose="02000000000000000000" pitchFamily="2" charset="0"/>
            </a:endParaRPr>
          </a:p>
        </p:txBody>
      </p:sp>
      <p:sp>
        <p:nvSpPr>
          <p:cNvPr id="6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Tiêu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chí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đo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lường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quả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8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10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992003" y="1766486"/>
            <a:ext cx="6096000" cy="14003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dirty="0">
                <a:latin typeface="Roboto Light" panose="02000000000000000000" pitchFamily="2" charset="0"/>
              </a:rPr>
              <a:t>Gini: G</a:t>
            </a:r>
            <a:r>
              <a:rPr lang="vi-VN" dirty="0">
                <a:latin typeface="Roboto Light" panose="02000000000000000000" pitchFamily="2" charset="0"/>
              </a:rPr>
              <a:t>iá trị này giao động trong khoảng từ -1 đến 1 tương ứng với việc đoán sai hoàn toàn và đúng tuyệt đối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  <a:p>
            <a:pPr>
              <a:lnSpc>
                <a:spcPts val="3000"/>
              </a:lnSpc>
              <a:spcBef>
                <a:spcPts val="1200"/>
              </a:spcBef>
            </a:pPr>
            <a:r>
              <a:rPr lang="en-US" dirty="0">
                <a:latin typeface="Roboto Light" panose="02000000000000000000" pitchFamily="2" charset="0"/>
              </a:rPr>
              <a:t>Recall: </a:t>
            </a:r>
            <a:r>
              <a:rPr lang="en-US" dirty="0" err="1">
                <a:latin typeface="Roboto Light" panose="02000000000000000000" pitchFamily="2" charset="0"/>
              </a:rPr>
              <a:t>Tỷ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dự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báo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đúng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nhãn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trên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tổng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nhãn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</p:txBody>
      </p:sp>
      <p:sp>
        <p:nvSpPr>
          <p:cNvPr id="15" name="Chevron 14"/>
          <p:cNvSpPr/>
          <p:nvPr/>
        </p:nvSpPr>
        <p:spPr>
          <a:xfrm>
            <a:off x="752839" y="1914039"/>
            <a:ext cx="265364" cy="190060"/>
          </a:xfrm>
          <a:prstGeom prst="chevron">
            <a:avLst/>
          </a:prstGeom>
          <a:solidFill>
            <a:srgbClr val="186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752839" y="2835343"/>
            <a:ext cx="265364" cy="190060"/>
          </a:xfrm>
          <a:prstGeom prst="chevron">
            <a:avLst/>
          </a:prstGeom>
          <a:solidFill>
            <a:srgbClr val="186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6" y="3314348"/>
            <a:ext cx="4106634" cy="316986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36708" y="6262874"/>
            <a:ext cx="25192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-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Tỷ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lệ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đoán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nhầm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tốt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thành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xấu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16200000">
            <a:off x="-382946" y="3416149"/>
            <a:ext cx="25191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-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Tỷ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lệ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đoán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đúng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sz="1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xấu</a:t>
            </a:r>
            <a:endParaRPr lang="en-US" sz="1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761067" y="5565423"/>
            <a:ext cx="33866" cy="229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930401" y="5335445"/>
            <a:ext cx="33866" cy="377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116669" y="5045399"/>
            <a:ext cx="17493" cy="478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2286003" y="4896439"/>
            <a:ext cx="17493" cy="478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438404" y="4767151"/>
            <a:ext cx="17493" cy="478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2573872" y="4659000"/>
            <a:ext cx="17493" cy="478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735050" y="4522797"/>
            <a:ext cx="17493" cy="478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883373" y="4352424"/>
            <a:ext cx="17493" cy="478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3030757" y="4291075"/>
            <a:ext cx="17493" cy="478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3166850" y="4176831"/>
            <a:ext cx="17493" cy="478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3314238" y="4059343"/>
            <a:ext cx="17493" cy="478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461312" y="3988559"/>
            <a:ext cx="0" cy="435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653195" y="3925233"/>
            <a:ext cx="0" cy="385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3843259" y="3834989"/>
            <a:ext cx="281" cy="299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043609" y="3721040"/>
            <a:ext cx="0" cy="239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9307010">
            <a:off x="2520291" y="4436206"/>
            <a:ext cx="793065" cy="381562"/>
          </a:xfrm>
          <a:prstGeom prst="rect">
            <a:avLst/>
          </a:prstGeom>
          <a:solidFill>
            <a:srgbClr val="5E9DD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Gini/2</a:t>
            </a:r>
          </a:p>
        </p:txBody>
      </p:sp>
      <p:sp>
        <p:nvSpPr>
          <p:cNvPr id="47" name="TextBox 46"/>
          <p:cNvSpPr txBox="1"/>
          <p:nvPr/>
        </p:nvSpPr>
        <p:spPr>
          <a:xfrm rot="18912753">
            <a:off x="1454678" y="4490912"/>
            <a:ext cx="1896501" cy="2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5E9DD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sz="1000" dirty="0">
                <a:solidFill>
                  <a:srgbClr val="5E9DD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rgbClr val="5E9DD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báo</a:t>
            </a:r>
            <a:r>
              <a:rPr lang="en-US" sz="1000" dirty="0">
                <a:solidFill>
                  <a:srgbClr val="5E9DD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rgbClr val="5E9DD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sz="1000" dirty="0">
                <a:solidFill>
                  <a:srgbClr val="5E9DD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rgbClr val="5E9DD6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endParaRPr lang="en-US" sz="1000" dirty="0">
              <a:solidFill>
                <a:srgbClr val="5E9DD6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 rot="19289838">
            <a:off x="1593828" y="5175745"/>
            <a:ext cx="2071447" cy="254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C9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sz="1000" dirty="0">
                <a:solidFill>
                  <a:srgbClr val="C9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rgbClr val="C9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báo</a:t>
            </a:r>
            <a:r>
              <a:rPr lang="en-US" sz="1000" dirty="0">
                <a:solidFill>
                  <a:srgbClr val="C9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rgbClr val="C9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ngẫu</a:t>
            </a:r>
            <a:r>
              <a:rPr lang="en-US" sz="1000" dirty="0">
                <a:solidFill>
                  <a:srgbClr val="C9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rgbClr val="C9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nhiên</a:t>
            </a:r>
            <a:endParaRPr lang="en-US" sz="1000" dirty="0">
              <a:solidFill>
                <a:srgbClr val="C90000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 rot="16488002">
            <a:off x="714702" y="4072384"/>
            <a:ext cx="1896457" cy="25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sz="1000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báo</a:t>
            </a:r>
            <a:r>
              <a:rPr lang="en-US" sz="1000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chính</a:t>
            </a:r>
            <a:r>
              <a:rPr lang="en-US" sz="1000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xác</a:t>
            </a:r>
            <a:r>
              <a:rPr lang="en-US" sz="1000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lý</a:t>
            </a:r>
            <a:r>
              <a:rPr lang="en-US" sz="1000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tưởng</a:t>
            </a:r>
            <a:endParaRPr lang="en-US" sz="1000" dirty="0">
              <a:solidFill>
                <a:srgbClr val="3B8D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8286045" y="6107856"/>
            <a:ext cx="2054577" cy="31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78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7776029" y="1282349"/>
            <a:ext cx="3864428" cy="132213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Gini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= 0,72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sai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số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trung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bình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0,01.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Balanced accuracy = 73,49 %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sai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số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trung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bình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0,06%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Recall score = 79,21%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sai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số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trung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</a:t>
            </a:r>
            <a:r>
              <a:rPr lang="en-US" sz="1800" dirty="0" err="1">
                <a:solidFill>
                  <a:srgbClr val="18637B"/>
                </a:solidFill>
                <a:latin typeface="Roboto Light" panose="02000000000000000000" pitchFamily="2" charset="0"/>
              </a:rPr>
              <a:t>bình</a:t>
            </a:r>
            <a:r>
              <a:rPr lang="en-US" sz="1800" dirty="0">
                <a:solidFill>
                  <a:srgbClr val="18637B"/>
                </a:solidFill>
                <a:latin typeface="Roboto Light" panose="02000000000000000000" pitchFamily="2" charset="0"/>
              </a:rPr>
              <a:t> 0,04%</a:t>
            </a:r>
          </a:p>
          <a:p>
            <a:pPr marL="0" indent="0">
              <a:lnSpc>
                <a:spcPts val="3000"/>
              </a:lnSpc>
              <a:buNone/>
            </a:pPr>
            <a:endParaRPr sz="3200" dirty="0">
              <a:latin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718736" y="4241210"/>
            <a:ext cx="11095893" cy="2400657"/>
          </a:xfrm>
          <a:prstGeom prst="rect">
            <a:avLst/>
          </a:prstGeom>
          <a:noFill/>
          <a:ln>
            <a:solidFill>
              <a:srgbClr val="3B8D6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thay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đổi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cấu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trúc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</a:rPr>
              <a:t> ma </a:t>
            </a:r>
            <a:r>
              <a:rPr lang="en-US" dirty="0" err="1">
                <a:latin typeface="Roboto Light" panose="02000000000000000000" pitchFamily="2" charset="0"/>
              </a:rPr>
              <a:t>trận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nhầm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lẫn</a:t>
            </a:r>
            <a:r>
              <a:rPr lang="en-US" dirty="0">
                <a:latin typeface="Roboto Light" panose="02000000000000000000" pitchFamily="2" charset="0"/>
              </a:rPr>
              <a:t> (confusion matrix) </a:t>
            </a:r>
            <a:r>
              <a:rPr lang="en-US" dirty="0" err="1">
                <a:latin typeface="Roboto Light" panose="02000000000000000000" pitchFamily="2" charset="0"/>
              </a:rPr>
              <a:t>bằng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thay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đổi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ngưỡng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(threshold) </a:t>
            </a:r>
            <a:r>
              <a:rPr lang="en-US" dirty="0" err="1">
                <a:latin typeface="Roboto Light" panose="02000000000000000000" pitchFamily="2" charset="0"/>
              </a:rPr>
              <a:t>về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tốt</a:t>
            </a:r>
            <a:r>
              <a:rPr lang="en-US" dirty="0">
                <a:latin typeface="Roboto Light" panose="02000000000000000000" pitchFamily="2" charset="0"/>
              </a:rPr>
              <a:t>/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phù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hợp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hơn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từng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hoàn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cảnh</a:t>
            </a:r>
            <a:r>
              <a:rPr lang="en-US" dirty="0">
                <a:latin typeface="Roboto Light" panose="02000000000000000000" pitchFamily="2" charset="0"/>
              </a:rPr>
              <a:t>:</a:t>
            </a:r>
          </a:p>
          <a:p>
            <a:pPr>
              <a:lnSpc>
                <a:spcPts val="3000"/>
              </a:lnSpc>
            </a:pPr>
            <a:r>
              <a:rPr lang="en-US" b="1" dirty="0">
                <a:latin typeface="Roboto Light" panose="02000000000000000000" pitchFamily="2" charset="0"/>
              </a:rPr>
              <a:t>         </a:t>
            </a:r>
            <a:r>
              <a:rPr lang="en-US" b="1" dirty="0" err="1">
                <a:latin typeface="Roboto Light" panose="02000000000000000000" pitchFamily="2" charset="0"/>
              </a:rPr>
              <a:t>Hạn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chế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tối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đa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nợ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trường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hợp</a:t>
            </a:r>
            <a:r>
              <a:rPr lang="en-US" dirty="0">
                <a:latin typeface="Roboto Light" panose="02000000000000000000" pitchFamily="2" charset="0"/>
              </a:rPr>
              <a:t> ta </a:t>
            </a:r>
            <a:r>
              <a:rPr lang="en-US" dirty="0" err="1">
                <a:latin typeface="Roboto Light" panose="02000000000000000000" pitchFamily="2" charset="0"/>
              </a:rPr>
              <a:t>không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nhiều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vốn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hoặc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khẩu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vị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rủi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thấp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sẽ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đỡ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ngưỡng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nhưng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hạn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chế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nhiều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tốt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không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được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xét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vay</a:t>
            </a:r>
            <a:r>
              <a:rPr lang="en-US" dirty="0">
                <a:latin typeface="Roboto Light" panose="02000000000000000000" pitchFamily="2" charset="0"/>
              </a:rPr>
              <a:t> do </a:t>
            </a:r>
            <a:r>
              <a:rPr lang="en-US" dirty="0" err="1">
                <a:latin typeface="Roboto Light" panose="02000000000000000000" pitchFamily="2" charset="0"/>
              </a:rPr>
              <a:t>tiêu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chuẩn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khắt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khe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  <a:p>
            <a:pPr>
              <a:lnSpc>
                <a:spcPts val="3000"/>
              </a:lnSpc>
            </a:pPr>
            <a:r>
              <a:rPr lang="en-US" b="1" dirty="0">
                <a:latin typeface="Roboto Light" panose="02000000000000000000" pitchFamily="2" charset="0"/>
              </a:rPr>
              <a:t>         </a:t>
            </a:r>
            <a:r>
              <a:rPr lang="en-US" b="1" dirty="0" err="1">
                <a:latin typeface="Roboto Light" panose="02000000000000000000" pitchFamily="2" charset="0"/>
              </a:rPr>
              <a:t>Tăng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tỷ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lệ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giải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ngân</a:t>
            </a:r>
            <a:r>
              <a:rPr lang="en-US" b="1" dirty="0">
                <a:latin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trường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hợp</a:t>
            </a:r>
            <a:r>
              <a:rPr lang="en-US" dirty="0">
                <a:latin typeface="Roboto Light" panose="02000000000000000000" pitchFamily="2" charset="0"/>
              </a:rPr>
              <a:t> ta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nguồn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vốn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dồi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dào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khẩu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vị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rủi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thì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xét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ngưỡng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thấp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nhưng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hạn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chế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tỷ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lệ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xấu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nguy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cơ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tăng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cao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66139"/>
              </p:ext>
            </p:extLst>
          </p:nvPr>
        </p:nvGraphicFramePr>
        <p:xfrm>
          <a:off x="718736" y="1489453"/>
          <a:ext cx="6451321" cy="21060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699001">
                  <a:extLst>
                    <a:ext uri="{9D8B030D-6E8A-4147-A177-3AD203B41FA5}">
                      <a16:colId xmlns:a16="http://schemas.microsoft.com/office/drawing/2014/main" val="970844646"/>
                    </a:ext>
                  </a:extLst>
                </a:gridCol>
                <a:gridCol w="1805034">
                  <a:extLst>
                    <a:ext uri="{9D8B030D-6E8A-4147-A177-3AD203B41FA5}">
                      <a16:colId xmlns:a16="http://schemas.microsoft.com/office/drawing/2014/main" val="1826116905"/>
                    </a:ext>
                  </a:extLst>
                </a:gridCol>
                <a:gridCol w="1649915">
                  <a:extLst>
                    <a:ext uri="{9D8B030D-6E8A-4147-A177-3AD203B41FA5}">
                      <a16:colId xmlns:a16="http://schemas.microsoft.com/office/drawing/2014/main" val="2481386558"/>
                    </a:ext>
                  </a:extLst>
                </a:gridCol>
                <a:gridCol w="1297371">
                  <a:extLst>
                    <a:ext uri="{9D8B030D-6E8A-4147-A177-3AD203B41FA5}">
                      <a16:colId xmlns:a16="http://schemas.microsoft.com/office/drawing/2014/main" val="759035871"/>
                    </a:ext>
                  </a:extLst>
                </a:gridCol>
              </a:tblGrid>
              <a:tr h="56504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en-US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Dự</a:t>
                      </a:r>
                      <a:r>
                        <a:rPr lang="en-US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báo</a:t>
                      </a:r>
                      <a:r>
                        <a:rPr lang="en-US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TB </a:t>
                      </a:r>
                      <a:r>
                        <a:rPr lang="en-US" baseline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xấu</a:t>
                      </a:r>
                      <a:endParaRPr lang="en-US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Dự</a:t>
                      </a:r>
                      <a:r>
                        <a:rPr lang="en-US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báo</a:t>
                      </a:r>
                      <a:r>
                        <a:rPr lang="en-US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TB </a:t>
                      </a:r>
                      <a:r>
                        <a:rPr lang="en-US" baseline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tốt</a:t>
                      </a:r>
                      <a:endParaRPr lang="en-US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Tổng</a:t>
                      </a:r>
                      <a:endParaRPr lang="en-US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3783111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TB </a:t>
                      </a:r>
                      <a:r>
                        <a:rPr lang="en-US" baseline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xấu</a:t>
                      </a:r>
                      <a:r>
                        <a:rPr lang="en-US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thực</a:t>
                      </a:r>
                      <a:r>
                        <a:rPr lang="en-US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tế</a:t>
                      </a:r>
                      <a:endParaRPr lang="en-US" b="1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b="1" kern="1200" dirty="0">
                          <a:solidFill>
                            <a:srgbClr val="3B8D6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16,483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4,327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20.810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755695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TB </a:t>
                      </a:r>
                      <a:r>
                        <a:rPr lang="en-US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tốt</a:t>
                      </a:r>
                      <a:r>
                        <a:rPr lang="en-US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thực</a:t>
                      </a:r>
                      <a:r>
                        <a:rPr lang="en-US" baseline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 </a:t>
                      </a:r>
                      <a:r>
                        <a:rPr lang="en-US" baseline="0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tế</a:t>
                      </a:r>
                      <a:endParaRPr lang="en-US" b="1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C00000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211,030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kern="1200" dirty="0">
                          <a:solidFill>
                            <a:srgbClr val="3B8D6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443,801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654.831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2690779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b="1" dirty="0" err="1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Tổng</a:t>
                      </a:r>
                      <a:endParaRPr lang="en-US" b="1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Nixie One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Nixie One" panose="020B0604020202020204" charset="0"/>
                        </a:rPr>
                        <a:t>227.513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Roboto Light" panose="02000000000000000000" pitchFamily="2" charset="0"/>
                        </a:rPr>
                        <a:t>448.128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latin typeface="Roboto Light" panose="02000000000000000000" pitchFamily="2" charset="0"/>
                        </a:rPr>
                        <a:t>675.641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051956"/>
                  </a:ext>
                </a:extLst>
              </a:tr>
            </a:tbl>
          </a:graphicData>
        </a:graphic>
      </p:graphicFrame>
      <p:sp>
        <p:nvSpPr>
          <p:cNvPr id="10" name="Chevron 9"/>
          <p:cNvSpPr/>
          <p:nvPr/>
        </p:nvSpPr>
        <p:spPr>
          <a:xfrm>
            <a:off x="7510665" y="1631386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7510665" y="2103998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7510665" y="2961992"/>
            <a:ext cx="265364" cy="190060"/>
          </a:xfrm>
          <a:prstGeom prst="chevron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3" name="Google Shape;695;p40"/>
          <p:cNvSpPr/>
          <p:nvPr/>
        </p:nvSpPr>
        <p:spPr>
          <a:xfrm>
            <a:off x="854155" y="5837183"/>
            <a:ext cx="386060" cy="386084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696;p40"/>
          <p:cNvSpPr/>
          <p:nvPr/>
        </p:nvSpPr>
        <p:spPr>
          <a:xfrm>
            <a:off x="854155" y="5063544"/>
            <a:ext cx="386060" cy="337389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báo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24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5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26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42189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sp>
        <p:nvSpPr>
          <p:cNvPr id="9" name="Google Shape;446;p38"/>
          <p:cNvSpPr txBox="1">
            <a:spLocks/>
          </p:cNvSpPr>
          <p:nvPr/>
        </p:nvSpPr>
        <p:spPr>
          <a:xfrm>
            <a:off x="554316" y="953632"/>
            <a:ext cx="11165616" cy="11687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đưa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ra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ngưỡng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xếp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hạng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theo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chuẩn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FICO (300 – 850)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05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mức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: </a:t>
            </a:r>
            <a:endParaRPr lang="en-US" sz="1800" b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0247" y="5505142"/>
            <a:ext cx="10493753" cy="923330"/>
          </a:xfrm>
          <a:prstGeom prst="rect">
            <a:avLst/>
          </a:prstGeom>
          <a:noFill/>
          <a:ln>
            <a:solidFill>
              <a:srgbClr val="FFFFFF"/>
            </a:solidFill>
            <a:prstDash val="sysDash"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Phân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phối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phổ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do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viễn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thông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nhiều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tương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đồng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với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phân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phối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phổ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của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hệ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thống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FICO*,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cho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thấy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tính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tin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cậy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của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pc="1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pc="1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endParaRPr lang="en-US" spc="1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624883" y="5673239"/>
            <a:ext cx="265364" cy="190060"/>
          </a:xfrm>
          <a:prstGeom prst="chevron">
            <a:avLst/>
          </a:prstGeom>
          <a:solidFill>
            <a:srgbClr val="186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graphicFrame>
        <p:nvGraphicFramePr>
          <p:cNvPr id="18" name="Chart 17"/>
          <p:cNvGraphicFramePr/>
          <p:nvPr/>
        </p:nvGraphicFramePr>
        <p:xfrm>
          <a:off x="654677" y="1670419"/>
          <a:ext cx="6004090" cy="3916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67" y="1774697"/>
            <a:ext cx="4918792" cy="3812063"/>
          </a:xfrm>
          <a:prstGeom prst="rect">
            <a:avLst/>
          </a:prstGeom>
        </p:spPr>
      </p:pic>
      <p:sp>
        <p:nvSpPr>
          <p:cNvPr id="21" name="Google Shape;446;p38"/>
          <p:cNvSpPr txBox="1">
            <a:spLocks/>
          </p:cNvSpPr>
          <p:nvPr/>
        </p:nvSpPr>
        <p:spPr>
          <a:xfrm>
            <a:off x="6767206" y="6425867"/>
            <a:ext cx="5424794" cy="379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</a:rPr>
              <a:t>*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Truy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cập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đường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link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xem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thêm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về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tính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phổ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biến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của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hệ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</a:t>
            </a:r>
            <a:r>
              <a:rPr lang="en-US" sz="1200" i="1" dirty="0" err="1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thống</a:t>
            </a:r>
            <a:r>
              <a:rPr lang="en-US" sz="1200" i="1" dirty="0">
                <a:latin typeface="Roboto Light" panose="02000000000000000000" pitchFamily="2" charset="0"/>
                <a:ea typeface="Roboto Light" panose="02000000000000000000" pitchFamily="2" charset="0"/>
                <a:hlinkClick r:id="rId5"/>
              </a:rPr>
              <a:t> FICO</a:t>
            </a:r>
            <a:endParaRPr lang="en-US" sz="12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2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2003" y="441434"/>
            <a:ext cx="6090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So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sánh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phổ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điểm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14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22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021911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sp>
        <p:nvSpPr>
          <p:cNvPr id="9" name="Google Shape;446;p38"/>
          <p:cNvSpPr txBox="1">
            <a:spLocks/>
          </p:cNvSpPr>
          <p:nvPr/>
        </p:nvSpPr>
        <p:spPr>
          <a:xfrm>
            <a:off x="7914166" y="4465321"/>
            <a:ext cx="3824361" cy="1960546"/>
          </a:xfrm>
          <a:prstGeom prst="rect">
            <a:avLst/>
          </a:prstGeom>
          <a:ln>
            <a:solidFill>
              <a:srgbClr val="3B8D61"/>
            </a:solidFill>
            <a:prstDash val="dash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đưa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ra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phân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phối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trên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toàn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bộ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tập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viễn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thông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của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Viettel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endParaRPr lang="en-US" sz="1800" b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7486638" y="5445594"/>
            <a:ext cx="265364" cy="190060"/>
          </a:xfrm>
          <a:prstGeom prst="chevron">
            <a:avLst/>
          </a:prstGeom>
          <a:solidFill>
            <a:srgbClr val="186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2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2003" y="441434"/>
            <a:ext cx="6090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phối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điểm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14" name="Google Shape;40;p5"/>
          <p:cNvCxnSpPr/>
          <p:nvPr/>
        </p:nvCxnSpPr>
        <p:spPr>
          <a:xfrm flipH="1">
            <a:off x="992004" y="221495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22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34"/>
          <a:stretch/>
        </p:blipFill>
        <p:spPr>
          <a:xfrm>
            <a:off x="492427" y="1078387"/>
            <a:ext cx="6590544" cy="31583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68"/>
          <a:stretch/>
        </p:blipFill>
        <p:spPr>
          <a:xfrm>
            <a:off x="752839" y="4007556"/>
            <a:ext cx="6330132" cy="28504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39" y="1272870"/>
            <a:ext cx="4251888" cy="29638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 rot="16200000">
            <a:off x="-479291" y="5232358"/>
            <a:ext cx="2333384" cy="319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Đơn</a:t>
            </a:r>
            <a:r>
              <a:rPr lang="en-US" sz="1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vị</a:t>
            </a:r>
            <a:r>
              <a:rPr lang="en-US" sz="1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sz="100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Chục</a:t>
            </a:r>
            <a:r>
              <a:rPr lang="en-US" sz="1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triệu</a:t>
            </a:r>
            <a:r>
              <a:rPr lang="en-US" sz="100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000" dirty="0" err="1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người</a:t>
            </a:r>
            <a:endParaRPr lang="en-US" sz="1000" dirty="0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03293" y="4041380"/>
            <a:ext cx="443813" cy="1841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1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ctrTitle"/>
          </p:nvPr>
        </p:nvSpPr>
        <p:spPr>
          <a:xfrm>
            <a:off x="5484800" y="3838333"/>
            <a:ext cx="60076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/>
              <a:t>Overview of the problem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5640917" y="4611533"/>
            <a:ext cx="60076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Introduction of loan def</a:t>
            </a:r>
            <a:r>
              <a:rPr lang="en-US" dirty="0"/>
              <a:t>a</a:t>
            </a:r>
            <a:r>
              <a:rPr lang="en" dirty="0"/>
              <a:t>ult prediction model</a:t>
            </a:r>
            <a:endParaRPr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0" y="671133"/>
            <a:ext cx="46284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66" kern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6666" kern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31606073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1123091769"/>
              </p:ext>
            </p:extLst>
          </p:nvPr>
        </p:nvGraphicFramePr>
        <p:xfrm>
          <a:off x="6340656" y="1087765"/>
          <a:ext cx="5891670" cy="5408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7" name="Chart 26"/>
          <p:cNvGraphicFramePr/>
          <p:nvPr>
            <p:extLst>
              <p:ext uri="{D42A27DB-BD31-4B8C-83A1-F6EECF244321}">
                <p14:modId xmlns:p14="http://schemas.microsoft.com/office/powerpoint/2010/main" val="2420309896"/>
              </p:ext>
            </p:extLst>
          </p:nvPr>
        </p:nvGraphicFramePr>
        <p:xfrm>
          <a:off x="453825" y="1236552"/>
          <a:ext cx="5925434" cy="5107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7832720" y="3021204"/>
            <a:ext cx="3704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Tại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Fair,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Viettel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loại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bỏ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gần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90%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tỷ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lệ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xấu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29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So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sánh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tỷ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lệ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thuê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bao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xấu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</a:p>
        </p:txBody>
      </p:sp>
      <p:cxnSp>
        <p:nvCxnSpPr>
          <p:cNvPr id="31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33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583386" y="6219412"/>
            <a:ext cx="3704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Tài</a:t>
            </a:r>
            <a:r>
              <a:rPr lang="en-US" sz="1200" i="1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200" i="1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sz="1200" i="1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Trusting Social </a:t>
            </a:r>
            <a:r>
              <a:rPr lang="en-US" sz="1200" i="1" dirty="0" err="1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năm</a:t>
            </a:r>
            <a:r>
              <a:rPr lang="en-US" sz="1200" i="1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2016</a:t>
            </a:r>
            <a:endParaRPr kumimoji="0" lang="en-US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531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sp>
        <p:nvSpPr>
          <p:cNvPr id="29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2002" y="441434"/>
            <a:ext cx="609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Bộ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điểm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xếp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hạng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tín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dụng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</a:p>
        </p:txBody>
      </p:sp>
      <p:cxnSp>
        <p:nvCxnSpPr>
          <p:cNvPr id="31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33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512417" y="4499940"/>
            <a:ext cx="4036141" cy="111978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Chấm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(Credit scoring)</a:t>
            </a:r>
            <a:endParaRPr sz="28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Google Shape;446;p38"/>
          <p:cNvSpPr txBox="1">
            <a:spLocks/>
          </p:cNvSpPr>
          <p:nvPr/>
        </p:nvSpPr>
        <p:spPr>
          <a:xfrm>
            <a:off x="4257917" y="4499940"/>
            <a:ext cx="4318529" cy="11687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đoán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nhu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cầu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vay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(Propensity to borrow)*</a:t>
            </a:r>
          </a:p>
        </p:txBody>
      </p:sp>
      <p:sp>
        <p:nvSpPr>
          <p:cNvPr id="18" name="Google Shape;446;p38"/>
          <p:cNvSpPr txBox="1">
            <a:spLocks/>
          </p:cNvSpPr>
          <p:nvPr/>
        </p:nvSpPr>
        <p:spPr>
          <a:xfrm>
            <a:off x="8821760" y="4451012"/>
            <a:ext cx="2836621" cy="116871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đoán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khả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gian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8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lận</a:t>
            </a: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b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U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(Fraud score)*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1"/>
          <a:stretch/>
        </p:blipFill>
        <p:spPr>
          <a:xfrm>
            <a:off x="8981563" y="1797025"/>
            <a:ext cx="2517017" cy="25066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70" y="1797025"/>
            <a:ext cx="2517017" cy="25170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21" name="Group 20"/>
          <p:cNvGrpSpPr/>
          <p:nvPr/>
        </p:nvGrpSpPr>
        <p:grpSpPr>
          <a:xfrm>
            <a:off x="908925" y="2027844"/>
            <a:ext cx="2910468" cy="2472096"/>
            <a:chOff x="1148329" y="2393803"/>
            <a:chExt cx="2702613" cy="2214594"/>
          </a:xfrm>
          <a:solidFill>
            <a:srgbClr val="165751"/>
          </a:solidFill>
        </p:grpSpPr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5" t="70129" r="72112" b="4700"/>
            <a:stretch/>
          </p:blipFill>
          <p:spPr>
            <a:xfrm>
              <a:off x="1996625" y="2393803"/>
              <a:ext cx="1226635" cy="1438508"/>
            </a:xfrm>
            <a:prstGeom prst="rect">
              <a:avLst/>
            </a:prstGeom>
            <a:grpFill/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68" t="56666" r="4015" b="20700"/>
            <a:stretch/>
          </p:blipFill>
          <p:spPr>
            <a:xfrm>
              <a:off x="1832572" y="3314855"/>
              <a:ext cx="2018370" cy="1293542"/>
            </a:xfrm>
            <a:prstGeom prst="rect">
              <a:avLst/>
            </a:prstGeom>
            <a:grpFill/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2" t="47716" r="79034" b="36479"/>
            <a:stretch/>
          </p:blipFill>
          <p:spPr>
            <a:xfrm>
              <a:off x="1148329" y="3113057"/>
              <a:ext cx="903249" cy="903249"/>
            </a:xfrm>
            <a:prstGeom prst="rect">
              <a:avLst/>
            </a:prstGeom>
            <a:grpFill/>
          </p:spPr>
        </p:pic>
      </p:grpSp>
      <p:sp>
        <p:nvSpPr>
          <p:cNvPr id="25" name="Google Shape;446;p38"/>
          <p:cNvSpPr txBox="1">
            <a:spLocks/>
          </p:cNvSpPr>
          <p:nvPr/>
        </p:nvSpPr>
        <p:spPr>
          <a:xfrm>
            <a:off x="4760800" y="6425867"/>
            <a:ext cx="7428089" cy="379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* Hai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đang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trong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quá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trình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phát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triển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để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hoàn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thiện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bộ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sản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phẩm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chấm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endParaRPr lang="en-US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349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sp>
        <p:nvSpPr>
          <p:cNvPr id="29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92002" y="441434"/>
            <a:ext cx="609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quả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điểm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nhu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cầu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vay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</a:p>
        </p:txBody>
      </p:sp>
      <p:cxnSp>
        <p:nvCxnSpPr>
          <p:cNvPr id="31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33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5" name="Google Shape;446;p38"/>
          <p:cNvSpPr txBox="1">
            <a:spLocks/>
          </p:cNvSpPr>
          <p:nvPr/>
        </p:nvSpPr>
        <p:spPr>
          <a:xfrm>
            <a:off x="4760800" y="6425867"/>
            <a:ext cx="7428089" cy="379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* Hai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đang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trong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quá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trình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phát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triển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để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hoàn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thiện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bộ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sản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phẩm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chấm</a:t>
            </a:r>
            <a:r>
              <a:rPr lang="en-US" sz="1400" i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i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endParaRPr lang="en-US" sz="1400" i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26" name="Picture 2" descr="fico_vs_propensity_sco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06" y="2257078"/>
            <a:ext cx="11461858" cy="293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Google Shape;446;p38"/>
          <p:cNvSpPr txBox="1">
            <a:spLocks/>
          </p:cNvSpPr>
          <p:nvPr/>
        </p:nvSpPr>
        <p:spPr>
          <a:xfrm>
            <a:off x="583386" y="1164941"/>
            <a:ext cx="11295686" cy="3791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Kết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quả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sơ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bộ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ban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đầu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báo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nhu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cầu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vay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(propensity to borrow). </a:t>
            </a:r>
            <a:r>
              <a:rPr lang="vi-VN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Ta thấy 2 điểm này tỷ lệ nghịch nhau, chứng tỏ những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vi-VN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có điểm Fico cao thường 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c</a:t>
            </a:r>
            <a:r>
              <a:rPr lang="vi-VN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ó nhu cầu vay thấp và ngược lại</a:t>
            </a:r>
          </a:p>
          <a:p>
            <a:pPr marL="0" indent="0">
              <a:lnSpc>
                <a:spcPts val="3000"/>
              </a:lnSpc>
              <a:buFont typeface="Arial" panose="020B0604020202020204" pitchFamily="34" charset="0"/>
              <a:buNone/>
            </a:pPr>
            <a:endParaRPr lang="en-US" sz="18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13592" y="5578776"/>
            <a:ext cx="1141637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Ứng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trước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đây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Chạy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tập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tiềm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sản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phẩm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EasyVay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SaveNow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Vietlott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lnSpc>
                <a:spcPts val="3000"/>
              </a:lnSpc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Bước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kế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tiếp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sử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hỗ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nhiều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sản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phẩm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marketing.</a:t>
            </a:r>
          </a:p>
        </p:txBody>
      </p:sp>
      <p:sp>
        <p:nvSpPr>
          <p:cNvPr id="38" name="Chevron 37"/>
          <p:cNvSpPr/>
          <p:nvPr/>
        </p:nvSpPr>
        <p:spPr>
          <a:xfrm>
            <a:off x="504802" y="5730515"/>
            <a:ext cx="265364" cy="190060"/>
          </a:xfrm>
          <a:prstGeom prst="chevron">
            <a:avLst/>
          </a:prstGeom>
          <a:solidFill>
            <a:srgbClr val="186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39" name="Chevron 38"/>
          <p:cNvSpPr/>
          <p:nvPr/>
        </p:nvSpPr>
        <p:spPr>
          <a:xfrm>
            <a:off x="504802" y="6115490"/>
            <a:ext cx="265364" cy="190060"/>
          </a:xfrm>
          <a:prstGeom prst="chevron">
            <a:avLst/>
          </a:prstGeom>
          <a:solidFill>
            <a:srgbClr val="186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60039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>
            <a:spLocks noGrp="1"/>
          </p:cNvSpPr>
          <p:nvPr>
            <p:ph type="body" idx="1"/>
          </p:nvPr>
        </p:nvSpPr>
        <p:spPr>
          <a:xfrm>
            <a:off x="2074900" y="3067033"/>
            <a:ext cx="8042400" cy="80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0" indent="0">
              <a:buNone/>
            </a:pPr>
            <a:r>
              <a:rPr lang="en" sz="4200" dirty="0">
                <a:latin typeface="Roboto Slab" panose="020B0604020202020204" charset="0"/>
                <a:ea typeface="Roboto Slab" panose="020B0604020202020204" charset="0"/>
              </a:rPr>
              <a:t>PHỤ LỤC BÁO CÁO</a:t>
            </a:r>
            <a:endParaRPr sz="42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464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2390430" y="8095351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Roboto Light" panose="02000000000000000000" pitchFamily="2" charset="0"/>
              </a:rPr>
              <a:t>*</a:t>
            </a:r>
            <a:r>
              <a:rPr lang="en-US" dirty="0" err="1">
                <a:latin typeface="Roboto Light" panose="02000000000000000000" pitchFamily="2" charset="0"/>
              </a:rPr>
              <a:t>Tham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khảo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tại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paper ở </a:t>
            </a:r>
            <a:r>
              <a:rPr lang="en-US" dirty="0" err="1">
                <a:latin typeface="Roboto Light" panose="02000000000000000000" pitchFamily="2" charset="0"/>
              </a:rPr>
              <a:t>trang</a:t>
            </a:r>
            <a:r>
              <a:rPr lang="en-US" dirty="0">
                <a:latin typeface="Roboto Light" panose="02000000000000000000" pitchFamily="2" charset="0"/>
              </a:rPr>
              <a:t> 43</a:t>
            </a:r>
          </a:p>
        </p:txBody>
      </p:sp>
      <p:sp>
        <p:nvSpPr>
          <p:cNvPr id="8" name="Rectangle 7"/>
          <p:cNvSpPr/>
          <p:nvPr/>
        </p:nvSpPr>
        <p:spPr>
          <a:xfrm>
            <a:off x="511139" y="5265463"/>
            <a:ext cx="5117420" cy="923330"/>
          </a:xfrm>
          <a:prstGeom prst="rect">
            <a:avLst/>
          </a:prstGeom>
          <a:ln>
            <a:noFill/>
            <a:prstDash val="dash"/>
          </a:ln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</a:pP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sau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được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phát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triển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tối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hóa</a:t>
            </a:r>
            <a:r>
              <a:rPr lang="en-US" dirty="0">
                <a:latin typeface="Roboto Light" panose="02000000000000000000" pitchFamily="2" charset="0"/>
              </a:rPr>
              <a:t> (encoder) </a:t>
            </a:r>
            <a:r>
              <a:rPr lang="en-US" dirty="0" err="1">
                <a:latin typeface="Roboto Light" panose="02000000000000000000" pitchFamily="2" charset="0"/>
              </a:rPr>
              <a:t>từ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sơ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cấp</a:t>
            </a:r>
            <a:r>
              <a:rPr lang="en-US" dirty="0">
                <a:latin typeface="Roboto Light" panose="02000000000000000000" pitchFamily="2" charset="0"/>
              </a:rPr>
              <a:t> ban </a:t>
            </a:r>
            <a:r>
              <a:rPr lang="en-US" dirty="0" err="1">
                <a:latin typeface="Roboto Light" panose="02000000000000000000" pitchFamily="2" charset="0"/>
              </a:rPr>
              <a:t>đầu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sẽ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được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vào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máy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lựa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chọn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huấn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luyện</a:t>
            </a:r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19076" y="6596390"/>
            <a:ext cx="3969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*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Danh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sách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các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bài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nghiên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cứu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uy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xem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phần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phụ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lục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 </a:t>
            </a:r>
            <a:endParaRPr lang="en-US" sz="1100" i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87" name="Google Shape;445;p38"/>
          <p:cNvSpPr txBox="1">
            <a:spLocks noGrp="1"/>
          </p:cNvSpPr>
          <p:nvPr>
            <p:ph type="title"/>
          </p:nvPr>
        </p:nvSpPr>
        <p:spPr>
          <a:xfrm>
            <a:off x="992003" y="199697"/>
            <a:ext cx="3513089" cy="2417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3.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Xử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lý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&amp;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tích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Tư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duy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lựa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chọn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89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076136040"/>
              </p:ext>
            </p:extLst>
          </p:nvPr>
        </p:nvGraphicFramePr>
        <p:xfrm>
          <a:off x="718935" y="1727261"/>
          <a:ext cx="4733491" cy="36022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/>
          <p:cNvSpPr/>
          <p:nvPr/>
        </p:nvSpPr>
        <p:spPr>
          <a:xfrm>
            <a:off x="521025" y="1140984"/>
            <a:ext cx="10936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sơ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cấp</a:t>
            </a:r>
            <a:r>
              <a:rPr lang="en-US" dirty="0">
                <a:latin typeface="Roboto Light" panose="02000000000000000000" pitchFamily="2" charset="0"/>
              </a:rPr>
              <a:t> ban </a:t>
            </a:r>
            <a:r>
              <a:rPr lang="en-US" dirty="0" err="1">
                <a:latin typeface="Roboto Light" panose="02000000000000000000" pitchFamily="2" charset="0"/>
              </a:rPr>
              <a:t>đầu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được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tư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duy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xây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dựng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dựa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vào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bài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báo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nghiên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cứu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uy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tín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trên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thế</a:t>
            </a:r>
            <a:r>
              <a:rPr lang="en-US" b="1" dirty="0">
                <a:latin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</a:rPr>
              <a:t>giới</a:t>
            </a:r>
            <a:r>
              <a:rPr lang="en-US" b="1" dirty="0">
                <a:latin typeface="Roboto Light" panose="02000000000000000000" pitchFamily="2" charset="0"/>
              </a:rPr>
              <a:t>*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07304" y="5844473"/>
            <a:ext cx="5779759" cy="923330"/>
          </a:xfrm>
          <a:prstGeom prst="rect">
            <a:avLst/>
          </a:prstGeom>
          <a:ln>
            <a:solidFill>
              <a:srgbClr val="18637B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Clr>
                <a:srgbClr val="00B0F0"/>
              </a:buClr>
            </a:pP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không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giá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trị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chấm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sẽ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bị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loại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quá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xử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lý</a:t>
            </a:r>
            <a:r>
              <a:rPr lang="en-US" dirty="0">
                <a:latin typeface="Roboto Light" panose="02000000000000000000" pitchFamily="2" charset="0"/>
              </a:rPr>
              <a:t> &amp; </a:t>
            </a:r>
            <a:r>
              <a:rPr lang="en-US" dirty="0" err="1">
                <a:latin typeface="Roboto Light" panose="02000000000000000000" pitchFamily="2" charset="0"/>
              </a:rPr>
              <a:t>làm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sạch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hoặc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được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tự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sàng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lọc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lựa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chọn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998419" y="2574405"/>
            <a:ext cx="530578" cy="1682044"/>
          </a:xfrm>
          <a:prstGeom prst="rightArrow">
            <a:avLst/>
          </a:prstGeom>
          <a:solidFill>
            <a:srgbClr val="186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7074989" y="1483748"/>
            <a:ext cx="4696178" cy="4477213"/>
            <a:chOff x="7074990" y="1360283"/>
            <a:chExt cx="4696178" cy="4277963"/>
          </a:xfrm>
        </p:grpSpPr>
        <p:graphicFrame>
          <p:nvGraphicFramePr>
            <p:cNvPr id="3" name="Diagram 2"/>
            <p:cNvGraphicFramePr/>
            <p:nvPr>
              <p:extLst>
                <p:ext uri="{D42A27DB-BD31-4B8C-83A1-F6EECF244321}">
                  <p14:modId xmlns:p14="http://schemas.microsoft.com/office/powerpoint/2010/main" val="333517452"/>
                </p:ext>
              </p:extLst>
            </p:nvPr>
          </p:nvGraphicFramePr>
          <p:xfrm>
            <a:off x="7074990" y="1464180"/>
            <a:ext cx="4696178" cy="417406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9" name="Oval 8"/>
            <p:cNvSpPr/>
            <p:nvPr/>
          </p:nvSpPr>
          <p:spPr>
            <a:xfrm>
              <a:off x="8993611" y="1360283"/>
              <a:ext cx="1020544" cy="1020544"/>
            </a:xfrm>
            <a:prstGeom prst="ellipse">
              <a:avLst/>
            </a:prstGeom>
            <a:solidFill>
              <a:srgbClr val="70AD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3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pPr lvl="0" algn="ctr"/>
              <a:r>
                <a:rPr lang="en-US" sz="13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Thói</a:t>
              </a:r>
              <a:r>
                <a:rPr lang="en-US" sz="13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3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quen</a:t>
              </a:r>
              <a:r>
                <a:rPr lang="en-US" sz="13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 di </a:t>
              </a:r>
              <a:r>
                <a:rPr lang="en-US" sz="1300" dirty="0" err="1">
                  <a:latin typeface="Roboto Light" panose="02000000000000000000" pitchFamily="2" charset="0"/>
                  <a:ea typeface="Roboto Light" panose="02000000000000000000" pitchFamily="2" charset="0"/>
                </a:rPr>
                <a:t>chuyển</a:t>
              </a:r>
              <a:endParaRPr lang="en-US" sz="13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  <a:p>
              <a:pPr algn="ctr"/>
              <a:endParaRPr lang="en-US" sz="13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6307305" y="4816070"/>
            <a:ext cx="1217000" cy="307777"/>
          </a:xfrm>
          <a:prstGeom prst="rect">
            <a:avLst/>
          </a:prstGeom>
          <a:solidFill>
            <a:srgbClr val="18637B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Variance test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95779" y="4816071"/>
            <a:ext cx="1473480" cy="307777"/>
          </a:xfrm>
          <a:prstGeom prst="rect">
            <a:avLst/>
          </a:prstGeom>
          <a:solidFill>
            <a:srgbClr val="18637B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Chi-squared test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605224" y="4816070"/>
            <a:ext cx="1410964" cy="307777"/>
          </a:xfrm>
          <a:prstGeom prst="rect">
            <a:avLst/>
          </a:prstGeom>
          <a:solidFill>
            <a:srgbClr val="18637B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Regression test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648850" y="4816072"/>
            <a:ext cx="1438214" cy="307777"/>
          </a:xfrm>
          <a:prstGeom prst="rect">
            <a:avLst/>
          </a:prstGeom>
          <a:solidFill>
            <a:srgbClr val="18637B"/>
          </a:solidFill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Correlation test </a:t>
            </a:r>
          </a:p>
        </p:txBody>
      </p:sp>
      <p:sp>
        <p:nvSpPr>
          <p:cNvPr id="17" name="Down Arrow 16"/>
          <p:cNvSpPr/>
          <p:nvPr/>
        </p:nvSpPr>
        <p:spPr>
          <a:xfrm>
            <a:off x="9191708" y="5184401"/>
            <a:ext cx="460292" cy="290185"/>
          </a:xfrm>
          <a:prstGeom prst="downArrow">
            <a:avLst/>
          </a:prstGeom>
          <a:solidFill>
            <a:srgbClr val="18637B"/>
          </a:solidFill>
          <a:ln>
            <a:solidFill>
              <a:srgbClr val="186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oogle Shape;662;p40"/>
          <p:cNvGrpSpPr/>
          <p:nvPr/>
        </p:nvGrpSpPr>
        <p:grpSpPr>
          <a:xfrm>
            <a:off x="397533" y="354275"/>
            <a:ext cx="470093" cy="437075"/>
            <a:chOff x="3932350" y="3714775"/>
            <a:chExt cx="439650" cy="319075"/>
          </a:xfrm>
        </p:grpSpPr>
        <p:sp>
          <p:nvSpPr>
            <p:cNvPr id="30" name="Google Shape;663;p40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64;p4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65;p40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66;p40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67;p4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924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/>
        </p:nvSpPr>
        <p:spPr>
          <a:xfrm>
            <a:off x="0" y="671133"/>
            <a:ext cx="46284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66" kern="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5</a:t>
            </a:r>
            <a:endParaRPr sz="26666" kern="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" name="Google Shape;146;p16"/>
          <p:cNvSpPr txBox="1">
            <a:spLocks noGrp="1"/>
          </p:cNvSpPr>
          <p:nvPr>
            <p:ph type="ctrTitle"/>
          </p:nvPr>
        </p:nvSpPr>
        <p:spPr>
          <a:xfrm>
            <a:off x="5484800" y="3838333"/>
            <a:ext cx="60076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khai</a:t>
            </a:r>
            <a:endParaRPr dirty="0"/>
          </a:p>
        </p:txBody>
      </p:sp>
      <p:sp>
        <p:nvSpPr>
          <p:cNvPr id="8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5484800" y="5310733"/>
            <a:ext cx="60076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dirty="0"/>
              <a:t>Pilot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8135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sym typeface="Roboto Slab"/>
            </a:endParaRPr>
          </a:p>
        </p:txBody>
      </p:sp>
      <p:sp>
        <p:nvSpPr>
          <p:cNvPr id="9" name="Google Shape;445;p38"/>
          <p:cNvSpPr txBox="1">
            <a:spLocks/>
          </p:cNvSpPr>
          <p:nvPr/>
        </p:nvSpPr>
        <p:spPr>
          <a:xfrm>
            <a:off x="992004" y="143252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400" kern="1200">
                <a:solidFill>
                  <a:schemeClr val="tx1"/>
                </a:solidFill>
                <a:latin typeface="Roboto Light" panose="02000000000000000000" pitchFamily="2" charset="0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cs typeface="+mj-cs"/>
              </a:rPr>
              <a:t>5.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cs typeface="+mj-cs"/>
              </a:rPr>
              <a:t>Phương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cs typeface="+mj-cs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cs typeface="+mj-cs"/>
              </a:rPr>
              <a:t>án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cs typeface="+mj-cs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cs typeface="+mj-cs"/>
              </a:rPr>
              <a:t>triển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cs typeface="+mj-cs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Roboto Slab" panose="020B0604020202020204" charset="0"/>
                <a:cs typeface="+mj-cs"/>
              </a:rPr>
              <a:t>khai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 charset="0"/>
              <a:ea typeface="Roboto Slab" panose="020B0604020202020204" charset="0"/>
              <a:cs typeface="+mj-cs"/>
            </a:endParaRPr>
          </a:p>
        </p:txBody>
      </p:sp>
      <p:cxnSp>
        <p:nvCxnSpPr>
          <p:cNvPr id="11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Rectangle 4"/>
          <p:cNvSpPr/>
          <p:nvPr/>
        </p:nvSpPr>
        <p:spPr>
          <a:xfrm>
            <a:off x="549729" y="3393172"/>
            <a:ext cx="52656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</a:pPr>
            <a:r>
              <a:rPr lang="en-US" dirty="0">
                <a:latin typeface="Roboto Light" panose="02000000000000000000" pitchFamily="2" charset="0"/>
              </a:rPr>
              <a:t>+ </a:t>
            </a:r>
            <a:r>
              <a:rPr lang="en-US" dirty="0" err="1">
                <a:latin typeface="Roboto Light" panose="02000000000000000000" pitchFamily="2" charset="0"/>
              </a:rPr>
              <a:t>Tùy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thuộc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vào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đặc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sản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phẩm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cũng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như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ngưỡng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rủi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tổ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chức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tài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mong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muốn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Viettel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tập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tiềm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năng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khai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vay</a:t>
            </a:r>
            <a:endParaRPr lang="en-US" dirty="0">
              <a:latin typeface="Roboto Light" panose="02000000000000000000" pitchFamily="2" charset="0"/>
            </a:endParaRP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lang="en-US" dirty="0">
                <a:latin typeface="Roboto Light" panose="02000000000000000000" pitchFamily="2" charset="0"/>
              </a:rPr>
              <a:t>+ </a:t>
            </a:r>
            <a:r>
              <a:rPr lang="en-US" dirty="0" err="1">
                <a:latin typeface="Roboto Light" panose="02000000000000000000" pitchFamily="2" charset="0"/>
              </a:rPr>
              <a:t>Mức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độ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rủi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được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xây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dựng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trên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chấm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nêu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mức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độ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tiềm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năng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vay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vốn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sẽ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dựa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trên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tìm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tập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tương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tự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70133" y="3376650"/>
            <a:ext cx="512378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rgbClr val="00B0F0"/>
              </a:buClr>
            </a:pPr>
            <a:r>
              <a:rPr lang="en-US" dirty="0" err="1">
                <a:latin typeface="Roboto Light" panose="02000000000000000000" pitchFamily="2" charset="0"/>
              </a:rPr>
              <a:t>Áp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vào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sản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phẩm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duyệt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tự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động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hoặc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vào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bước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lọc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hồ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sơ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sản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phẩm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cần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chuyên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gia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phê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duyệt</a:t>
            </a:r>
            <a:r>
              <a:rPr lang="en-US" dirty="0">
                <a:latin typeface="Roboto Light" panose="02000000000000000000" pitchFamily="2" charset="0"/>
              </a:rPr>
              <a:t> : </a:t>
            </a: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lang="en-US" dirty="0">
                <a:latin typeface="Roboto Light" panose="02000000000000000000" pitchFamily="2" charset="0"/>
              </a:rPr>
              <a:t>+ </a:t>
            </a: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sẽ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thông</a:t>
            </a:r>
            <a:r>
              <a:rPr lang="en-US" dirty="0">
                <a:latin typeface="Roboto Light" panose="02000000000000000000" pitchFamily="2" charset="0"/>
              </a:rPr>
              <a:t> tin </a:t>
            </a:r>
            <a:r>
              <a:rPr lang="en-US" dirty="0" err="1">
                <a:latin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điện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thoại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muốn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vay</a:t>
            </a:r>
            <a:r>
              <a:rPr lang="en-US" dirty="0">
                <a:latin typeface="Roboto Light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  <a:buClr>
                <a:srgbClr val="00B0F0"/>
              </a:buClr>
            </a:pPr>
            <a:r>
              <a:rPr lang="en-US" dirty="0">
                <a:latin typeface="Roboto Light" panose="02000000000000000000" pitchFamily="2" charset="0"/>
              </a:rPr>
              <a:t>+ </a:t>
            </a: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tự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động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đồng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thời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cập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nhật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nâng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xác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trong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tương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lai</a:t>
            </a:r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24723" y="1745577"/>
            <a:ext cx="39004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Đề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xuất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01: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Xây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dựng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tập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khách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tiềm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sản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phẩm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8637B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394208" y="1768073"/>
            <a:ext cx="34756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Đề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xuất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02: </a:t>
            </a:r>
            <a:r>
              <a:rPr lang="en-US" b="1" noProof="0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Á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dụng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vào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luồng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b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</a:br>
            <a:r>
              <a:rPr kumimoji="0" lang="en-US" sz="1800" b="1" i="0" u="none" strike="noStrike" kern="1200" cap="none" spc="0" normalizeH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phê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duyệt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tín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dụng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của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sản</a:t>
            </a:r>
            <a:r>
              <a:rPr kumimoji="0" lang="en-US" sz="1800" b="1" i="0" u="none" strike="noStrike" kern="1200" cap="none" spc="0" normalizeH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noProof="0" dirty="0" err="1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phẩm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8637B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</p:txBody>
      </p:sp>
      <p:grpSp>
        <p:nvGrpSpPr>
          <p:cNvPr id="44" name="Google Shape;689;p40"/>
          <p:cNvGrpSpPr/>
          <p:nvPr/>
        </p:nvGrpSpPr>
        <p:grpSpPr>
          <a:xfrm>
            <a:off x="437678" y="344650"/>
            <a:ext cx="420856" cy="455376"/>
            <a:chOff x="576250" y="4319400"/>
            <a:chExt cx="442075" cy="442050"/>
          </a:xfrm>
        </p:grpSpPr>
        <p:sp>
          <p:nvSpPr>
            <p:cNvPr id="45" name="Google Shape;690;p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endParaRPr>
            </a:p>
          </p:txBody>
        </p:sp>
        <p:sp>
          <p:nvSpPr>
            <p:cNvPr id="46" name="Google Shape;691;p4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endParaRPr>
            </a:p>
          </p:txBody>
        </p:sp>
        <p:sp>
          <p:nvSpPr>
            <p:cNvPr id="47" name="Google Shape;692;p4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endParaRPr>
            </a:p>
          </p:txBody>
        </p:sp>
        <p:sp>
          <p:nvSpPr>
            <p:cNvPr id="48" name="Google Shape;693;p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endParaRPr>
            </a:p>
          </p:txBody>
        </p:sp>
      </p:grpSp>
      <p:grpSp>
        <p:nvGrpSpPr>
          <p:cNvPr id="49" name="Google Shape;572;p40"/>
          <p:cNvGrpSpPr/>
          <p:nvPr/>
        </p:nvGrpSpPr>
        <p:grpSpPr>
          <a:xfrm>
            <a:off x="2813789" y="2591203"/>
            <a:ext cx="737512" cy="764937"/>
            <a:chOff x="616425" y="2329600"/>
            <a:chExt cx="361700" cy="388475"/>
          </a:xfrm>
        </p:grpSpPr>
        <p:sp>
          <p:nvSpPr>
            <p:cNvPr id="50" name="Google Shape;573;p40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Google Shape;574;p40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Google Shape;575;p40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Google Shape;576;p40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Google Shape;577;p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Google Shape;578;p40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Google Shape;579;p40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Google Shape;580;p40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2" name="Google Shape;689;p40"/>
          <p:cNvGrpSpPr/>
          <p:nvPr/>
        </p:nvGrpSpPr>
        <p:grpSpPr>
          <a:xfrm>
            <a:off x="8787143" y="2563452"/>
            <a:ext cx="689761" cy="746338"/>
            <a:chOff x="576250" y="4319400"/>
            <a:chExt cx="442075" cy="442050"/>
          </a:xfrm>
        </p:grpSpPr>
        <p:sp>
          <p:nvSpPr>
            <p:cNvPr id="83" name="Google Shape;690;p40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endParaRPr>
            </a:p>
          </p:txBody>
        </p:sp>
        <p:sp>
          <p:nvSpPr>
            <p:cNvPr id="84" name="Google Shape;691;p40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endParaRPr>
            </a:p>
          </p:txBody>
        </p:sp>
        <p:sp>
          <p:nvSpPr>
            <p:cNvPr id="85" name="Google Shape;692;p40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endParaRPr>
            </a:p>
          </p:txBody>
        </p:sp>
        <p:sp>
          <p:nvSpPr>
            <p:cNvPr id="86" name="Google Shape;693;p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endParaRPr>
            </a:p>
          </p:txBody>
        </p:sp>
      </p:grpSp>
      <p:cxnSp>
        <p:nvCxnSpPr>
          <p:cNvPr id="20" name="Straight Connector 19"/>
          <p:cNvCxnSpPr/>
          <p:nvPr/>
        </p:nvCxnSpPr>
        <p:spPr>
          <a:xfrm>
            <a:off x="6096000" y="3443503"/>
            <a:ext cx="0" cy="3149208"/>
          </a:xfrm>
          <a:prstGeom prst="line">
            <a:avLst/>
          </a:prstGeom>
          <a:ln>
            <a:solidFill>
              <a:srgbClr val="3B8D6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002021" y="408123"/>
            <a:ext cx="52533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3600" dirty="0" err="1">
                <a:solidFill>
                  <a:prstClr val="white"/>
                </a:solidFill>
                <a:latin typeface="Roboto Slab" panose="020B0604020202020204" charset="0"/>
                <a:ea typeface="Roboto Slab" panose="020B0604020202020204" charset="0"/>
              </a:rPr>
              <a:t>Các</a:t>
            </a:r>
            <a:r>
              <a:rPr lang="en-US" sz="3600" dirty="0">
                <a:solidFill>
                  <a:prstClr val="white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Roboto Slab" panose="020B0604020202020204" charset="0"/>
                <a:ea typeface="Roboto Slab" panose="020B0604020202020204" charset="0"/>
              </a:rPr>
              <a:t>phương</a:t>
            </a:r>
            <a:r>
              <a:rPr lang="en-US" sz="3600" dirty="0">
                <a:solidFill>
                  <a:prstClr val="white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Roboto Slab" panose="020B0604020202020204" charset="0"/>
                <a:ea typeface="Roboto Slab" panose="020B0604020202020204" charset="0"/>
              </a:rPr>
              <a:t>án</a:t>
            </a:r>
            <a:r>
              <a:rPr lang="en-US" sz="3600" dirty="0">
                <a:solidFill>
                  <a:prstClr val="white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Roboto Slab" panose="020B0604020202020204" charset="0"/>
                <a:ea typeface="Roboto Slab" panose="020B0604020202020204" charset="0"/>
              </a:rPr>
              <a:t>đề</a:t>
            </a:r>
            <a:r>
              <a:rPr lang="en-US" sz="3600" dirty="0">
                <a:solidFill>
                  <a:prstClr val="white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Roboto Slab" panose="020B0604020202020204" charset="0"/>
                <a:ea typeface="Roboto Slab" panose="020B0604020202020204" charset="0"/>
              </a:rPr>
              <a:t>xuất</a:t>
            </a:r>
            <a:endParaRPr lang="en-US" sz="3600" dirty="0">
              <a:solidFill>
                <a:prstClr val="white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4798" y="1243504"/>
            <a:ext cx="9089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00B0F0"/>
              </a:buClr>
            </a:pP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chấm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Viettel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tại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hỗ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tổ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chức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tài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theo</a:t>
            </a:r>
            <a:r>
              <a:rPr lang="en-US" dirty="0">
                <a:latin typeface="Roboto Light" panose="02000000000000000000" pitchFamily="2" charset="0"/>
              </a:rPr>
              <a:t> 02 </a:t>
            </a:r>
            <a:r>
              <a:rPr lang="en-US" dirty="0" err="1">
                <a:latin typeface="Roboto Light" panose="02000000000000000000" pitchFamily="2" charset="0"/>
              </a:rPr>
              <a:t>phương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án</a:t>
            </a:r>
            <a:endParaRPr lang="en-US" dirty="0">
              <a:latin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274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ea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7" name="Google Shape;40;p5"/>
          <p:cNvCxnSpPr/>
          <p:nvPr/>
        </p:nvCxnSpPr>
        <p:spPr>
          <a:xfrm flipH="1">
            <a:off x="334087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/>
          <p:cNvSpPr txBox="1"/>
          <p:nvPr/>
        </p:nvSpPr>
        <p:spPr>
          <a:xfrm>
            <a:off x="334087" y="249647"/>
            <a:ext cx="6433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+mn-ea"/>
                <a:cs typeface="Roboto Slab" panose="020B0604020202020204" charset="0"/>
              </a:rPr>
              <a:t>Thành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+mn-ea"/>
                <a:cs typeface="Roboto Slab" panose="020B060402020202020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+mn-ea"/>
                <a:cs typeface="Roboto Slab" panose="020B0604020202020204" charset="0"/>
              </a:rPr>
              <a:t>viên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+mn-ea"/>
                <a:cs typeface="Roboto Slab" panose="020B060402020202020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+mn-ea"/>
                <a:cs typeface="Roboto Slab" panose="020B0604020202020204" charset="0"/>
              </a:rPr>
              <a:t>dự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+mn-ea"/>
                <a:cs typeface="Roboto Slab" panose="020B060402020202020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 Slab" panose="020B0604020202020204" charset="0"/>
                <a:ea typeface="+mn-ea"/>
                <a:cs typeface="Roboto Slab" panose="020B0604020202020204" charset="0"/>
              </a:rPr>
              <a:t>án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 charset="0"/>
              <a:ea typeface="+mn-ea"/>
              <a:cs typeface="Roboto Slab" panose="020B0604020202020204" charset="0"/>
            </a:endParaRPr>
          </a:p>
        </p:txBody>
      </p:sp>
      <p:grpSp>
        <p:nvGrpSpPr>
          <p:cNvPr id="13" name="Group 11">
            <a:extLst>
              <a:ext uri="{FF2B5EF4-FFF2-40B4-BE49-F238E27FC236}">
                <a16:creationId xmlns:a16="http://schemas.microsoft.com/office/drawing/2014/main" id="{0710CF04-37E4-43B5-96BD-9F2C618ADD70}"/>
              </a:ext>
            </a:extLst>
          </p:cNvPr>
          <p:cNvGrpSpPr/>
          <p:nvPr/>
        </p:nvGrpSpPr>
        <p:grpSpPr>
          <a:xfrm>
            <a:off x="474220" y="4145378"/>
            <a:ext cx="2440567" cy="406286"/>
            <a:chOff x="2548005" y="3823897"/>
            <a:chExt cx="2246801" cy="335360"/>
          </a:xfrm>
        </p:grpSpPr>
        <p:sp>
          <p:nvSpPr>
            <p:cNvPr id="14" name="Text Placeholder 3">
              <a:extLst>
                <a:ext uri="{FF2B5EF4-FFF2-40B4-BE49-F238E27FC236}">
                  <a16:creationId xmlns:a16="http://schemas.microsoft.com/office/drawing/2014/main" id="{CB4C5FAC-7FE7-411C-8171-63F3AFE07ECC}"/>
                </a:ext>
              </a:extLst>
            </p:cNvPr>
            <p:cNvSpPr txBox="1">
              <a:spLocks/>
            </p:cNvSpPr>
            <p:nvPr/>
          </p:nvSpPr>
          <p:spPr>
            <a:xfrm>
              <a:off x="2850961" y="3823897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Trần</a:t>
              </a:r>
              <a:r>
                <a:rPr kumimoji="0" lang="en-US" sz="1400" b="1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 </a:t>
              </a:r>
              <a:r>
                <a:rPr kumimoji="0" lang="en-US" sz="14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Hoài</a:t>
              </a:r>
              <a:r>
                <a:rPr kumimoji="0" lang="en-US" sz="1400" b="1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 </a:t>
              </a:r>
              <a:r>
                <a:rPr kumimoji="0" lang="en-US" sz="14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Phương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endParaRPr>
            </a:p>
          </p:txBody>
        </p:sp>
        <p:sp>
          <p:nvSpPr>
            <p:cNvPr id="20" name="Text Placeholder 5">
              <a:extLst>
                <a:ext uri="{FF2B5EF4-FFF2-40B4-BE49-F238E27FC236}">
                  <a16:creationId xmlns:a16="http://schemas.microsoft.com/office/drawing/2014/main" id="{3DC43FA5-43C3-47A4-803B-0E2D1BD04CBD}"/>
                </a:ext>
              </a:extLst>
            </p:cNvPr>
            <p:cNvSpPr txBox="1">
              <a:spLocks/>
            </p:cNvSpPr>
            <p:nvPr/>
          </p:nvSpPr>
          <p:spPr>
            <a:xfrm>
              <a:off x="2548005" y="4095527"/>
              <a:ext cx="2246801" cy="63730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5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Trưởng</a:t>
              </a:r>
              <a:r>
                <a:rPr kumimoji="0" lang="en-US" altLang="ko-KR" sz="1200" b="1" i="0" u="none" strike="noStrike" kern="1200" cap="none" spc="0" normalizeH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kumimoji="0" lang="en-US" altLang="ko-KR" sz="1200" b="1" i="0" u="none" strike="noStrike" kern="1200" cap="none" spc="0" normalizeH="0" noProof="0" dirty="0" err="1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phòng</a:t>
              </a:r>
              <a:r>
                <a:rPr kumimoji="0" lang="en-US" altLang="ko-KR" sz="1200" b="1" i="0" u="none" strike="noStrike" kern="1200" cap="none" spc="0" normalizeH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kumimoji="0" lang="en-US" altLang="ko-KR" sz="1200" b="1" i="0" u="none" strike="noStrike" kern="1200" cap="none" spc="0" normalizeH="0" noProof="0" dirty="0" err="1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Phân</a:t>
              </a:r>
              <a:r>
                <a:rPr kumimoji="0" lang="en-US" altLang="ko-KR" sz="1200" b="1" i="0" u="none" strike="noStrike" kern="1200" cap="none" spc="0" normalizeH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kumimoji="0" lang="en-US" altLang="ko-KR" sz="1200" b="1" i="0" u="none" strike="noStrike" kern="1200" cap="none" spc="0" normalizeH="0" noProof="0" dirty="0" err="1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tích</a:t>
              </a:r>
              <a:r>
                <a:rPr kumimoji="0" lang="en-US" altLang="ko-KR" sz="1200" b="1" i="0" u="none" strike="noStrike" kern="1200" cap="none" spc="0" normalizeH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kumimoji="0" lang="en-US" altLang="ko-KR" sz="1200" b="1" i="0" u="none" strike="noStrike" kern="1200" cap="none" spc="0" normalizeH="0" noProof="0" dirty="0" err="1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dữ</a:t>
              </a:r>
              <a:r>
                <a:rPr kumimoji="0" lang="en-US" altLang="ko-KR" sz="1200" b="1" i="0" u="none" strike="noStrike" kern="1200" cap="none" spc="0" normalizeH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kumimoji="0" lang="en-US" altLang="ko-KR" sz="1200" b="1" i="0" u="none" strike="noStrike" kern="1200" cap="none" spc="0" normalizeH="0" noProof="0" dirty="0" err="1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liệu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C36B0F9-52C8-4C14-94E7-4299DF256821}"/>
              </a:ext>
            </a:extLst>
          </p:cNvPr>
          <p:cNvSpPr txBox="1"/>
          <p:nvPr/>
        </p:nvSpPr>
        <p:spPr>
          <a:xfrm>
            <a:off x="549284" y="4632919"/>
            <a:ext cx="22450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Kỹ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sư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tài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năng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Đại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học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Bách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Khoa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Hà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Nội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12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năm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kinh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nghiệm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lĩnh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vực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Công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nghệ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Thông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tin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04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năm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kinh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nghiệm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làm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Data Scientist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335456D5-89DE-4BF4-93F5-C9DA5AFA98BA}"/>
              </a:ext>
            </a:extLst>
          </p:cNvPr>
          <p:cNvGrpSpPr/>
          <p:nvPr/>
        </p:nvGrpSpPr>
        <p:grpSpPr>
          <a:xfrm>
            <a:off x="7823818" y="4172138"/>
            <a:ext cx="1665456" cy="449492"/>
            <a:chOff x="2851759" y="3796461"/>
            <a:chExt cx="1800000" cy="521878"/>
          </a:xfrm>
        </p:grpSpPr>
        <p:sp>
          <p:nvSpPr>
            <p:cNvPr id="24" name="Text Placeholder 3">
              <a:extLst>
                <a:ext uri="{FF2B5EF4-FFF2-40B4-BE49-F238E27FC236}">
                  <a16:creationId xmlns:a16="http://schemas.microsoft.com/office/drawing/2014/main" id="{81349078-C2BB-4820-9390-2B6EA5D84CB0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Nguyễn</a:t>
              </a:r>
              <a:r>
                <a:rPr kumimoji="0" lang="en-US" sz="1400" b="1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 </a:t>
              </a:r>
              <a:r>
                <a:rPr kumimoji="0" lang="en-US" sz="14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Ngọc</a:t>
              </a:r>
              <a:r>
                <a:rPr kumimoji="0" lang="en-US" sz="1400" b="1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 </a:t>
              </a:r>
              <a:r>
                <a:rPr kumimoji="0" lang="en-US" sz="14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Biển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endParaRPr>
            </a:p>
          </p:txBody>
        </p:sp>
        <p:sp>
          <p:nvSpPr>
            <p:cNvPr id="25" name="Text Placeholder 5">
              <a:extLst>
                <a:ext uri="{FF2B5EF4-FFF2-40B4-BE49-F238E27FC236}">
                  <a16:creationId xmlns:a16="http://schemas.microsoft.com/office/drawing/2014/main" id="{D7E7ED4E-250D-4B58-886E-BB3B9A41144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Data Scientist</a:t>
              </a:r>
              <a:endPara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" panose="02000000000000000000" pitchFamily="2" charset="0"/>
                <a:ea typeface="맑은 고딕" panose="020B0503020000020004" pitchFamily="34" charset="-127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B77D8E2-8722-4853-B10A-9C757321F794}"/>
              </a:ext>
            </a:extLst>
          </p:cNvPr>
          <p:cNvSpPr txBox="1"/>
          <p:nvPr/>
        </p:nvSpPr>
        <p:spPr>
          <a:xfrm>
            <a:off x="7566202" y="4601439"/>
            <a:ext cx="23662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Tiến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sĩ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Toán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Thống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kê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Đại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học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Aix-Marseille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Thạc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sĩ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ngành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Data Science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Đại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học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Lyon1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10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năm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kinh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nghiệm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nghiên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cứu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và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làm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việc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lĩnh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vực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dữ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liệu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</p:txBody>
      </p:sp>
      <p:grpSp>
        <p:nvGrpSpPr>
          <p:cNvPr id="27" name="Group 19">
            <a:extLst>
              <a:ext uri="{FF2B5EF4-FFF2-40B4-BE49-F238E27FC236}">
                <a16:creationId xmlns:a16="http://schemas.microsoft.com/office/drawing/2014/main" id="{52697FD9-55E6-462C-A677-7D84B5763219}"/>
              </a:ext>
            </a:extLst>
          </p:cNvPr>
          <p:cNvGrpSpPr/>
          <p:nvPr/>
        </p:nvGrpSpPr>
        <p:grpSpPr>
          <a:xfrm>
            <a:off x="5562362" y="4191244"/>
            <a:ext cx="1665456" cy="449492"/>
            <a:chOff x="2851759" y="3796461"/>
            <a:chExt cx="1800000" cy="521878"/>
          </a:xfrm>
        </p:grpSpPr>
        <p:sp>
          <p:nvSpPr>
            <p:cNvPr id="28" name="Text Placeholder 3">
              <a:extLst>
                <a:ext uri="{FF2B5EF4-FFF2-40B4-BE49-F238E27FC236}">
                  <a16:creationId xmlns:a16="http://schemas.microsoft.com/office/drawing/2014/main" id="{196FB48D-CEA6-4626-B3A9-232A426D3428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Nguyễn</a:t>
              </a:r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 </a:t>
              </a:r>
              <a:r>
                <a:rPr 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Duy</a:t>
              </a:r>
              <a:r>
                <a:rPr lang="en-US" sz="14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 </a:t>
              </a:r>
              <a:r>
                <a:rPr lang="en-US" sz="1400" b="1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Tộ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endParaRPr>
            </a:p>
          </p:txBody>
        </p:sp>
        <p:sp>
          <p:nvSpPr>
            <p:cNvPr id="29" name="Text Placeholder 5">
              <a:extLst>
                <a:ext uri="{FF2B5EF4-FFF2-40B4-BE49-F238E27FC236}">
                  <a16:creationId xmlns:a16="http://schemas.microsoft.com/office/drawing/2014/main" id="{C22B6A10-007A-4614-B492-34A33A104165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Big Data</a:t>
              </a:r>
              <a:r>
                <a:rPr kumimoji="0" lang="en-US" sz="1200" b="1" i="0" u="none" strike="noStrike" kern="1200" cap="none" spc="0" normalizeH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 Architect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B92A30E8-6DB7-4A35-8914-D95551010379}"/>
              </a:ext>
            </a:extLst>
          </p:cNvPr>
          <p:cNvSpPr txBox="1"/>
          <p:nvPr/>
        </p:nvSpPr>
        <p:spPr>
          <a:xfrm>
            <a:off x="5250584" y="4623936"/>
            <a:ext cx="22256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09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năm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kinh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nghiệm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lập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trình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nhúng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05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năm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kinh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nghiệm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lĩnh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vực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Công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nghệ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thông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tin,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thiết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kế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hệ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thống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dữ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liệu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lớn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34" charset="-127"/>
              <a:cs typeface="Arial" pitchFamily="34" charset="0"/>
            </a:endParaRPr>
          </a:p>
        </p:txBody>
      </p:sp>
      <p:grpSp>
        <p:nvGrpSpPr>
          <p:cNvPr id="31" name="Group 36">
            <a:extLst>
              <a:ext uri="{FF2B5EF4-FFF2-40B4-BE49-F238E27FC236}">
                <a16:creationId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2857592" y="4178745"/>
            <a:ext cx="2329121" cy="449492"/>
            <a:chOff x="2851759" y="3796461"/>
            <a:chExt cx="1800000" cy="521878"/>
          </a:xfrm>
        </p:grpSpPr>
        <p:sp>
          <p:nvSpPr>
            <p:cNvPr id="32" name="Text Placeholder 3">
              <a:extLst>
                <a:ext uri="{FF2B5EF4-FFF2-40B4-BE49-F238E27FC236}">
                  <a16:creationId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Nguyễn</a:t>
              </a:r>
              <a:r>
                <a:rPr kumimoji="0" lang="en-US" sz="1400" b="1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 </a:t>
              </a:r>
              <a:r>
                <a:rPr kumimoji="0" lang="en-US" sz="14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Thị</a:t>
              </a:r>
              <a:r>
                <a:rPr kumimoji="0" lang="en-US" sz="1400" b="1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 </a:t>
              </a:r>
              <a:r>
                <a:rPr kumimoji="0" lang="en-US" sz="14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Quỳnh</a:t>
              </a:r>
              <a:r>
                <a:rPr kumimoji="0" lang="en-US" sz="1400" b="1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 </a:t>
              </a:r>
              <a:r>
                <a:rPr kumimoji="0" lang="en-US" sz="14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Giang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endParaRPr>
            </a:p>
          </p:txBody>
        </p:sp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Data</a:t>
              </a:r>
              <a:r>
                <a:rPr kumimoji="0" lang="en-US" altLang="ko-KR" sz="1200" b="1" i="0" u="none" strike="noStrike" kern="1200" cap="none" spc="0" normalizeH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 Scientist Team Lead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F3AB27F-71E8-489B-9084-A4ACFF66832C}"/>
              </a:ext>
            </a:extLst>
          </p:cNvPr>
          <p:cNvSpPr txBox="1"/>
          <p:nvPr/>
        </p:nvSpPr>
        <p:spPr>
          <a:xfrm>
            <a:off x="3049637" y="4632891"/>
            <a:ext cx="2157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Tiến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sĩ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Toán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ứng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dụng</a:t>
            </a:r>
            <a:endParaRPr kumimoji="0" lang="en-US" altLang="ko-KR" sz="1200" b="0" i="0" u="none" strike="noStrike" kern="1200" cap="none" spc="0" normalizeH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aseline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Kinh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nghiệm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02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năm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làm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việc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trong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lĩnh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vực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dữ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liệu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34" charset="-127"/>
              <a:cs typeface="Arial" pitchFamily="34" charset="0"/>
            </a:endParaRPr>
          </a:p>
        </p:txBody>
      </p:sp>
      <p:grpSp>
        <p:nvGrpSpPr>
          <p:cNvPr id="35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959379" y="3880253"/>
            <a:ext cx="1424822" cy="124041"/>
            <a:chOff x="518969" y="4794870"/>
            <a:chExt cx="1679267" cy="14401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rgbClr val="1657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rgbClr val="186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rgbClr val="3B8D6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rgbClr val="94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67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7952021" y="3858216"/>
            <a:ext cx="1424822" cy="124041"/>
            <a:chOff x="518969" y="4794870"/>
            <a:chExt cx="1679267" cy="144016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rgbClr val="1657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rgbClr val="186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rgbClr val="3B8D6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rgbClr val="94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74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5613986" y="3867096"/>
            <a:ext cx="1424822" cy="124041"/>
            <a:chOff x="518969" y="4794870"/>
            <a:chExt cx="1679267" cy="144016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rgbClr val="1657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rgbClr val="186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rgbClr val="3B8D6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rgbClr val="94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grpSp>
        <p:nvGrpSpPr>
          <p:cNvPr id="81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3227249" y="3878241"/>
            <a:ext cx="1424822" cy="142744"/>
            <a:chOff x="518969" y="4794870"/>
            <a:chExt cx="1679267" cy="144016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rgbClr val="1657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rgbClr val="186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rgbClr val="3B8D6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rgbClr val="94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6395090" y="6369019"/>
            <a:ext cx="5945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Cùng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đội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ngũ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hơn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>
                <a:solidFill>
                  <a:srgbClr val="3B8D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15 Data Scientist, Data Analyst </a:t>
            </a:r>
            <a:r>
              <a:rPr lang="en-US" sz="1200" i="1" dirty="0" err="1">
                <a:solidFill>
                  <a:srgbClr val="3B8D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và</a:t>
            </a:r>
            <a:r>
              <a:rPr lang="en-US" sz="1200" i="1" dirty="0">
                <a:solidFill>
                  <a:srgbClr val="3B8D6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Engineer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phối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hợp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hỗ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trợ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trong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quá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trình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xây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200" i="1" dirty="0" err="1">
                <a:latin typeface="Roboto" panose="02000000000000000000" pitchFamily="2" charset="0"/>
                <a:ea typeface="Roboto" panose="02000000000000000000" pitchFamily="2" charset="0"/>
              </a:rPr>
              <a:t>dựng</a:t>
            </a:r>
            <a:r>
              <a:rPr lang="en-US" sz="1200" i="1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t="-1386" r="9666" b="1386"/>
          <a:stretch/>
        </p:blipFill>
        <p:spPr>
          <a:xfrm>
            <a:off x="7790755" y="1336619"/>
            <a:ext cx="1747354" cy="21645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7" r="9466"/>
          <a:stretch/>
        </p:blipFill>
        <p:spPr>
          <a:xfrm>
            <a:off x="805463" y="1355725"/>
            <a:ext cx="1732654" cy="215940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3" r="1173"/>
          <a:stretch/>
        </p:blipFill>
        <p:spPr>
          <a:xfrm>
            <a:off x="3133696" y="1344436"/>
            <a:ext cx="1659751" cy="220954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28" y="1364515"/>
            <a:ext cx="1670268" cy="21442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06"/>
          <a:stretch/>
        </p:blipFill>
        <p:spPr>
          <a:xfrm>
            <a:off x="10110413" y="1392021"/>
            <a:ext cx="1710354" cy="210913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55" name="Group 36">
            <a:extLst>
              <a:ext uri="{FF2B5EF4-FFF2-40B4-BE49-F238E27FC236}">
                <a16:creationId xmlns:a16="http://schemas.microsoft.com/office/drawing/2014/main" id="{899A2FCD-B660-4C96-BE00-AAB60DEB6F38}"/>
              </a:ext>
            </a:extLst>
          </p:cNvPr>
          <p:cNvGrpSpPr/>
          <p:nvPr/>
        </p:nvGrpSpPr>
        <p:grpSpPr>
          <a:xfrm>
            <a:off x="9932446" y="4166399"/>
            <a:ext cx="2157631" cy="449492"/>
            <a:chOff x="2851759" y="3796461"/>
            <a:chExt cx="1800000" cy="521878"/>
          </a:xfrm>
        </p:grpSpPr>
        <p:sp>
          <p:nvSpPr>
            <p:cNvPr id="56" name="Text Placeholder 3">
              <a:extLst>
                <a:ext uri="{FF2B5EF4-FFF2-40B4-BE49-F238E27FC236}">
                  <a16:creationId xmlns:a16="http://schemas.microsoft.com/office/drawing/2014/main" id="{4E86B142-2AD8-4CC0-9E87-D6388AF4ADA3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3796461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Hoàng</a:t>
              </a:r>
              <a:r>
                <a:rPr kumimoji="0" lang="en-US" sz="1400" b="1" i="0" u="none" strike="noStrike" kern="1200" cap="none" spc="0" normalizeH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 Nam </a:t>
              </a:r>
              <a:r>
                <a:rPr kumimoji="0" lang="en-US" sz="1400" b="1" i="0" u="none" strike="noStrike" kern="1200" cap="none" spc="0" normalizeH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Arial" pitchFamily="34" charset="0"/>
                </a:rPr>
                <a:t>Anh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endParaRPr>
            </a:p>
          </p:txBody>
        </p:sp>
        <p:sp>
          <p:nvSpPr>
            <p:cNvPr id="57" name="Text Placeholder 5">
              <a:extLst>
                <a:ext uri="{FF2B5EF4-FFF2-40B4-BE49-F238E27FC236}">
                  <a16:creationId xmlns:a16="http://schemas.microsoft.com/office/drawing/2014/main" id="{049F8450-D366-4E18-9A61-DB3C6EDFCC07}"/>
                </a:ext>
              </a:extLst>
            </p:cNvPr>
            <p:cNvSpPr txBox="1">
              <a:spLocks/>
            </p:cNvSpPr>
            <p:nvPr/>
          </p:nvSpPr>
          <p:spPr>
            <a:xfrm>
              <a:off x="2851759" y="4086246"/>
              <a:ext cx="1800000" cy="23209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Data</a:t>
              </a:r>
              <a:r>
                <a:rPr kumimoji="0" lang="en-US" altLang="ko-KR" sz="1200" b="1" i="0" u="none" strike="noStrike" kern="1200" cap="none" spc="0" normalizeH="0" noProof="0" dirty="0">
                  <a:ln>
                    <a:noFill/>
                  </a:ln>
                  <a:solidFill>
                    <a:srgbClr val="18637B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</a:rPr>
                <a:t> Analyst</a:t>
              </a:r>
              <a:endPara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18637B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F3AB27F-71E8-489B-9084-A4ACFF66832C}"/>
              </a:ext>
            </a:extLst>
          </p:cNvPr>
          <p:cNvSpPr txBox="1"/>
          <p:nvPr/>
        </p:nvSpPr>
        <p:spPr>
          <a:xfrm>
            <a:off x="9836845" y="4620545"/>
            <a:ext cx="23957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Cử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nhân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Tài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chính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–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Ngân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hàng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Đại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học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Ngoại</a:t>
            </a:r>
            <a:r>
              <a:rPr kumimoji="0" lang="en-US" altLang="ko-KR" sz="1200" b="0" i="0" u="none" strike="noStrike" kern="1200" cap="none" spc="0" normalizeH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thương</a:t>
            </a:r>
            <a:endParaRPr kumimoji="0" lang="en-US" altLang="ko-KR" sz="1200" b="0" i="0" u="none" strike="noStrike" kern="1200" cap="none" spc="0" normalizeH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Arial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noProof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Đạt</a:t>
            </a:r>
            <a:r>
              <a:rPr lang="en-US" altLang="ko-KR" sz="12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noProof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chứng</a:t>
            </a:r>
            <a:r>
              <a:rPr lang="en-US" altLang="ko-KR" sz="12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lang="en-US" altLang="ko-KR" sz="1200" noProof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chỉ</a:t>
            </a:r>
            <a:r>
              <a:rPr lang="en-US" altLang="ko-KR" sz="1200" noProof="0" dirty="0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FRM (Financial Risk Manager)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01</a:t>
            </a:r>
            <a:r>
              <a:rPr kumimoji="0"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năm</a:t>
            </a:r>
            <a:r>
              <a:rPr kumimoji="0"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làm</a:t>
            </a:r>
            <a:r>
              <a:rPr kumimoji="0"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tín</a:t>
            </a:r>
            <a:r>
              <a:rPr kumimoji="0"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dụng</a:t>
            </a:r>
            <a:r>
              <a:rPr kumimoji="0"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ngân</a:t>
            </a:r>
            <a:r>
              <a:rPr kumimoji="0" lang="en-US" altLang="ko-KR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 </a:t>
            </a:r>
            <a:r>
              <a:rPr kumimoji="0" lang="en-US" altLang="ko-KR" sz="1200" b="0" i="0" u="none" strike="noStrike" kern="1200" cap="none" spc="0" normalizeH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hàng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oboto" panose="02000000000000000000" pitchFamily="2" charset="0"/>
              <a:ea typeface="맑은 고딕" panose="020B0503020000020004" pitchFamily="34" charset="-127"/>
              <a:cs typeface="Arial" pitchFamily="34" charset="0"/>
            </a:endParaRPr>
          </a:p>
        </p:txBody>
      </p:sp>
      <p:grpSp>
        <p:nvGrpSpPr>
          <p:cNvPr id="59" name="그룹 63">
            <a:extLst>
              <a:ext uri="{FF2B5EF4-FFF2-40B4-BE49-F238E27FC236}">
                <a16:creationId xmlns:a16="http://schemas.microsoft.com/office/drawing/2014/main" id="{F7B5E0AB-8B27-40C6-BCDD-19F5C18BE4CA}"/>
              </a:ext>
            </a:extLst>
          </p:cNvPr>
          <p:cNvGrpSpPr/>
          <p:nvPr/>
        </p:nvGrpSpPr>
        <p:grpSpPr>
          <a:xfrm>
            <a:off x="10280703" y="3853561"/>
            <a:ext cx="1424822" cy="142744"/>
            <a:chOff x="518969" y="4794870"/>
            <a:chExt cx="1679267" cy="144016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B8E2671-BACE-4E75-90E9-7D83300D8431}"/>
                </a:ext>
              </a:extLst>
            </p:cNvPr>
            <p:cNvSpPr/>
            <p:nvPr/>
          </p:nvSpPr>
          <p:spPr>
            <a:xfrm>
              <a:off x="518969" y="4794870"/>
              <a:ext cx="281436" cy="144016"/>
            </a:xfrm>
            <a:prstGeom prst="rect">
              <a:avLst/>
            </a:prstGeom>
            <a:solidFill>
              <a:srgbClr val="16575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037EF12-9996-4E65-8FF1-A83012C3BC34}"/>
                </a:ext>
              </a:extLst>
            </p:cNvPr>
            <p:cNvSpPr/>
            <p:nvPr/>
          </p:nvSpPr>
          <p:spPr>
            <a:xfrm>
              <a:off x="796605" y="4794870"/>
              <a:ext cx="281436" cy="144016"/>
            </a:xfrm>
            <a:prstGeom prst="rect">
              <a:avLst/>
            </a:prstGeom>
            <a:solidFill>
              <a:srgbClr val="18637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C3E0AB6-C16A-4DCD-A913-0247DF9F2007}"/>
                </a:ext>
              </a:extLst>
            </p:cNvPr>
            <p:cNvSpPr/>
            <p:nvPr/>
          </p:nvSpPr>
          <p:spPr>
            <a:xfrm>
              <a:off x="1076390" y="4794870"/>
              <a:ext cx="281436" cy="144016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6415C1B-8B87-4C08-A161-1B3AAAE3E527}"/>
                </a:ext>
              </a:extLst>
            </p:cNvPr>
            <p:cNvSpPr/>
            <p:nvPr/>
          </p:nvSpPr>
          <p:spPr>
            <a:xfrm>
              <a:off x="1358024" y="4794870"/>
              <a:ext cx="281436" cy="144016"/>
            </a:xfrm>
            <a:prstGeom prst="rect">
              <a:avLst/>
            </a:prstGeom>
            <a:solidFill>
              <a:srgbClr val="3B8D6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0400B2A-406A-4D84-A58D-2040ED153D9C}"/>
                </a:ext>
              </a:extLst>
            </p:cNvPr>
            <p:cNvSpPr/>
            <p:nvPr/>
          </p:nvSpPr>
          <p:spPr>
            <a:xfrm>
              <a:off x="1637808" y="4794870"/>
              <a:ext cx="281436" cy="144016"/>
            </a:xfrm>
            <a:prstGeom prst="rect">
              <a:avLst/>
            </a:prstGeom>
            <a:solidFill>
              <a:srgbClr val="94BF6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C299A42-D628-476D-96AF-C18FD2E0221A}"/>
                </a:ext>
              </a:extLst>
            </p:cNvPr>
            <p:cNvSpPr/>
            <p:nvPr/>
          </p:nvSpPr>
          <p:spPr>
            <a:xfrm>
              <a:off x="1916800" y="4794870"/>
              <a:ext cx="281436" cy="14401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36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84643" y="335277"/>
            <a:ext cx="773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nghiên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cứu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tham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khảo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Google Shape;454;p39"/>
          <p:cNvSpPr txBox="1">
            <a:spLocks noGrp="1"/>
          </p:cNvSpPr>
          <p:nvPr>
            <p:ph type="body" idx="1"/>
          </p:nvPr>
        </p:nvSpPr>
        <p:spPr>
          <a:xfrm>
            <a:off x="1035822" y="1473754"/>
            <a:ext cx="9842818" cy="31885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</a:t>
            </a:r>
            <a:r>
              <a:rPr lang="en-US" sz="1800" i="1" dirty="0"/>
              <a:t>Lane, M., Carpenter, L., </a:t>
            </a:r>
            <a:r>
              <a:rPr lang="en-US" sz="1800" i="1" dirty="0" err="1"/>
              <a:t>Whitted</a:t>
            </a:r>
            <a:r>
              <a:rPr lang="en-US" sz="1800" i="1" dirty="0"/>
              <a:t>, T., </a:t>
            </a:r>
            <a:r>
              <a:rPr lang="en-US" sz="1800" i="1" dirty="0" err="1"/>
              <a:t>Blinn</a:t>
            </a:r>
            <a:r>
              <a:rPr lang="en-US" sz="1800" i="1" dirty="0"/>
              <a:t>, J.: Scan line methods for displaying parametrically defined surfaces. Communications ACM 23(1) (1980)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/>
              <a:t>Ding, C.H.Q., Peng, H.: Minimum redundancy </a:t>
            </a:r>
            <a:r>
              <a:rPr lang="en-US" sz="1800" i="1" dirty="0" err="1"/>
              <a:t>dữ</a:t>
            </a:r>
            <a:r>
              <a:rPr lang="en-US" sz="1800" i="1" dirty="0"/>
              <a:t> </a:t>
            </a:r>
            <a:r>
              <a:rPr lang="en-US" sz="1800" i="1" dirty="0" err="1"/>
              <a:t>liệu</a:t>
            </a:r>
            <a:r>
              <a:rPr lang="en-US" sz="1800" i="1" dirty="0"/>
              <a:t> selection from microarray  gene expression data. J. Bioinformatics and Comp. Biol. 3(2) (2005) 185–206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/>
              <a:t>Prediction of Socioeconomic Levels Using Cell Phone Records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/>
              <a:t>Credit Scoring for Good Enhancing Financial Inclusion with Smart(2019)</a:t>
            </a: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dirty="0"/>
              <a:t>Business Intelligence Applications and Data Mining Methods in Telecommunications: A Literature Review </a:t>
            </a:r>
            <a:r>
              <a:rPr lang="en-US" sz="1800" i="1" u="sng" dirty="0">
                <a:hlinkClick r:id="rId3"/>
              </a:rPr>
              <a:t>https://core.ac.uk/tải </a:t>
            </a:r>
            <a:r>
              <a:rPr lang="en-US" sz="1800" i="1" u="sng" dirty="0" err="1">
                <a:hlinkClick r:id="rId3"/>
              </a:rPr>
              <a:t>xuống</a:t>
            </a:r>
            <a:r>
              <a:rPr lang="en-US" sz="1800" i="1" u="sng" dirty="0">
                <a:hlinkClick r:id="rId3"/>
              </a:rPr>
              <a:t>/pdf/71542208.pdf</a:t>
            </a:r>
            <a:endParaRPr lang="en-US" sz="1800" i="1" u="sng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i="1" u="sng" dirty="0"/>
              <a:t>And many other at:  http://confluence.digital.vn/x/ZyRDAg</a:t>
            </a:r>
            <a:endParaRPr lang="en-US" sz="1800" dirty="0"/>
          </a:p>
          <a:p>
            <a:pPr marL="67732" indent="0">
              <a:buNone/>
            </a:pPr>
            <a:br>
              <a:rPr lang="en-US" sz="1800" dirty="0"/>
            </a:br>
            <a:endParaRPr sz="1800" b="1" dirty="0">
              <a:solidFill>
                <a:srgbClr val="16575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4110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84643" y="335277"/>
            <a:ext cx="773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Một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số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chú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thích</a:t>
            </a:r>
            <a:r>
              <a:rPr lang="vi-VN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15999" y="1271475"/>
            <a:ext cx="10419645" cy="48474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Việc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sử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5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tháng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thay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vì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3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tháng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tăng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khoảng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0.03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gini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index.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đề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xuất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sử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6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tháng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liên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tiếp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tăng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sự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ổn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Tiêu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chuẩn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dropout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khỏi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ít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1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tháng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phát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dịch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viễn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chạy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thực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tế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xuất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tối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thiểu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phát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dịch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viễn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gián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đoạn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(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phát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tháng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nhưng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phát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tháng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t+1)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numeric </a:t>
            </a:r>
            <a:r>
              <a:rPr lang="en-US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Nhóm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thành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từng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nhóm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tháng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nhau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biến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thành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mean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std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làm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tăng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gini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index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khoảng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0.015 so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việc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dùng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gốc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categorical </a:t>
            </a:r>
            <a:r>
              <a:rPr lang="en-US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Encoder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bằng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label encoder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thường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 Theo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kinh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nghiệm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việc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encoder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bằng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phương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pháp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như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onehotencoder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target encoder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cải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thiện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được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accuracy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nếu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dùng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thuật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toán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boosting.</a:t>
            </a:r>
          </a:p>
        </p:txBody>
      </p:sp>
    </p:spTree>
    <p:extLst>
      <p:ext uri="{BB962C8B-B14F-4D97-AF65-F5344CB8AC3E}">
        <p14:creationId xmlns:p14="http://schemas.microsoft.com/office/powerpoint/2010/main" val="288602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8" name="Google Shape;445;p38"/>
          <p:cNvSpPr txBox="1">
            <a:spLocks noGrp="1"/>
          </p:cNvSpPr>
          <p:nvPr>
            <p:ph type="title"/>
          </p:nvPr>
        </p:nvSpPr>
        <p:spPr>
          <a:xfrm>
            <a:off x="992003" y="199697"/>
            <a:ext cx="3513089" cy="2417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1. Problem Modeling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Business Objectives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10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" name="Google Shape;828;p40"/>
          <p:cNvGrpSpPr/>
          <p:nvPr/>
        </p:nvGrpSpPr>
        <p:grpSpPr>
          <a:xfrm>
            <a:off x="407088" y="266851"/>
            <a:ext cx="444565" cy="554393"/>
            <a:chOff x="6718575" y="2318625"/>
            <a:chExt cx="256950" cy="407375"/>
          </a:xfrm>
        </p:grpSpPr>
        <p:sp>
          <p:nvSpPr>
            <p:cNvPr id="12" name="Google Shape;829;p4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830;p4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831;p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832;p4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833;p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834;p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835;p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836;p4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1046227" y="1267561"/>
            <a:ext cx="5633827" cy="2709768"/>
          </a:xfrm>
          <a:prstGeom prst="rect">
            <a:avLst/>
          </a:prstGeom>
          <a:solidFill>
            <a:srgbClr val="94BF6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grpSp>
        <p:nvGrpSpPr>
          <p:cNvPr id="21" name="Google Shape;596;p40"/>
          <p:cNvGrpSpPr/>
          <p:nvPr/>
        </p:nvGrpSpPr>
        <p:grpSpPr>
          <a:xfrm>
            <a:off x="2364429" y="1602411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22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23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24" name="Google Shape;596;p40"/>
          <p:cNvGrpSpPr/>
          <p:nvPr/>
        </p:nvGrpSpPr>
        <p:grpSpPr>
          <a:xfrm>
            <a:off x="2882019" y="1602411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25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26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27" name="Google Shape;596;p40"/>
          <p:cNvGrpSpPr/>
          <p:nvPr/>
        </p:nvGrpSpPr>
        <p:grpSpPr>
          <a:xfrm>
            <a:off x="3377824" y="1602411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28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29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30" name="Google Shape;596;p40"/>
          <p:cNvGrpSpPr/>
          <p:nvPr/>
        </p:nvGrpSpPr>
        <p:grpSpPr>
          <a:xfrm>
            <a:off x="3895415" y="1602411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31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32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33" name="Google Shape;596;p40"/>
          <p:cNvGrpSpPr/>
          <p:nvPr/>
        </p:nvGrpSpPr>
        <p:grpSpPr>
          <a:xfrm>
            <a:off x="4355661" y="1602411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34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35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36" name="Google Shape;596;p40"/>
          <p:cNvGrpSpPr/>
          <p:nvPr/>
        </p:nvGrpSpPr>
        <p:grpSpPr>
          <a:xfrm>
            <a:off x="4873252" y="1602411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37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38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39" name="Google Shape;596;p40"/>
          <p:cNvGrpSpPr/>
          <p:nvPr/>
        </p:nvGrpSpPr>
        <p:grpSpPr>
          <a:xfrm>
            <a:off x="1154860" y="1602411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40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grpFill/>
            <a:ln w="9525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41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grpFill/>
            <a:ln w="9525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42" name="Google Shape;596;p40"/>
          <p:cNvGrpSpPr/>
          <p:nvPr/>
        </p:nvGrpSpPr>
        <p:grpSpPr>
          <a:xfrm>
            <a:off x="1672450" y="1602411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43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grpFill/>
            <a:ln w="9525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44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grpFill/>
            <a:ln w="9525" cap="rnd" cmpd="sng">
              <a:solidFill>
                <a:srgbClr val="1657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45" name="Google Shape;596;p40"/>
          <p:cNvGrpSpPr/>
          <p:nvPr/>
        </p:nvGrpSpPr>
        <p:grpSpPr>
          <a:xfrm>
            <a:off x="5390842" y="1602411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46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47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grpSp>
        <p:nvGrpSpPr>
          <p:cNvPr id="48" name="Google Shape;596;p40"/>
          <p:cNvGrpSpPr/>
          <p:nvPr/>
        </p:nvGrpSpPr>
        <p:grpSpPr>
          <a:xfrm>
            <a:off x="5908432" y="1602411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49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50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1581923" y="2433631"/>
            <a:ext cx="475357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80%</a:t>
            </a:r>
          </a:p>
          <a:p>
            <a:pPr algn="ctr"/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tới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vay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vốn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chưa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lịch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tín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gây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khó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khăn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cho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việc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vi-VN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chấm điểm tín dụng bằng phương pháp truyền thống</a:t>
            </a:r>
            <a:r>
              <a:rPr lang="en-US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*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2195646" y="1390246"/>
            <a:ext cx="0" cy="1052516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ight Arrow 53"/>
          <p:cNvSpPr/>
          <p:nvPr/>
        </p:nvSpPr>
        <p:spPr>
          <a:xfrm>
            <a:off x="6680055" y="1941785"/>
            <a:ext cx="1172270" cy="1361320"/>
          </a:xfrm>
          <a:prstGeom prst="rightArrow">
            <a:avLst>
              <a:gd name="adj1" fmla="val 50000"/>
              <a:gd name="adj2" fmla="val 57901"/>
            </a:avLst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852325" y="1267561"/>
            <a:ext cx="3628480" cy="2709768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grpSp>
        <p:nvGrpSpPr>
          <p:cNvPr id="56" name="Google Shape;596;p40"/>
          <p:cNvGrpSpPr/>
          <p:nvPr/>
        </p:nvGrpSpPr>
        <p:grpSpPr>
          <a:xfrm>
            <a:off x="9525011" y="1617159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57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58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952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9"/>
          <a:stretch/>
        </p:blipFill>
        <p:spPr>
          <a:xfrm>
            <a:off x="9032183" y="2363802"/>
            <a:ext cx="1412171" cy="86034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955950" y="3246794"/>
            <a:ext cx="3564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Đã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nhiều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tổ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chức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sử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dụng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viễn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thông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để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xếp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hạng</a:t>
            </a:r>
            <a:endParaRPr lang="en-US" sz="1200" b="1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31119" y="4958970"/>
            <a:ext cx="5767845" cy="1631216"/>
          </a:xfrm>
          <a:prstGeom prst="rect">
            <a:avLst/>
          </a:prstGeom>
          <a:ln>
            <a:solidFill>
              <a:srgbClr val="18637B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Viettel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với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lợi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thế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rất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lớn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khi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latin typeface="Roboto Light" panose="020B0604020202020204" charset="0"/>
                <a:ea typeface="Roboto Light" panose="020B0604020202020204" charset="0"/>
              </a:rPr>
              <a:t>chiếm</a:t>
            </a:r>
            <a:r>
              <a:rPr lang="en-US" b="1" dirty="0">
                <a:latin typeface="Roboto Light" panose="020B0604020202020204" charset="0"/>
                <a:ea typeface="Roboto Light" panose="020B0604020202020204" charset="0"/>
              </a:rPr>
              <a:t> 55% </a:t>
            </a:r>
            <a:r>
              <a:rPr lang="en-US" b="1" dirty="0" err="1">
                <a:latin typeface="Roboto Light" panose="020B0604020202020204" charset="0"/>
                <a:ea typeface="Roboto Light" panose="020B0604020202020204" charset="0"/>
              </a:rPr>
              <a:t>thị</a:t>
            </a:r>
            <a:r>
              <a:rPr lang="en-US" b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latin typeface="Roboto Light" panose="020B0604020202020204" charset="0"/>
                <a:ea typeface="Roboto Light" panose="020B0604020202020204" charset="0"/>
              </a:rPr>
              <a:t>phần</a:t>
            </a:r>
            <a:r>
              <a:rPr lang="en-US" b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latin typeface="Roboto Light" panose="020B0604020202020204" charset="0"/>
                <a:ea typeface="Roboto Light" panose="020B0604020202020204" charset="0"/>
              </a:rPr>
              <a:t>viễn</a:t>
            </a:r>
            <a:r>
              <a:rPr lang="en-US" b="1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b="1" dirty="0" err="1">
                <a:latin typeface="Roboto Light" panose="020B0604020202020204" charset="0"/>
                <a:ea typeface="Roboto Light" panose="020B0604020202020204" charset="0"/>
              </a:rPr>
              <a:t>thông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có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khả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năng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giúp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cho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hàng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triệu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người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Việt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Nam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có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điểm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tín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dụng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để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tiếp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cận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nguồn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vốn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đồng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thời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,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giúp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các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tổ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chức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tín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dụng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giảm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thiểu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rủi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ro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khi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giải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 </a:t>
            </a:r>
            <a:r>
              <a:rPr lang="en-US" dirty="0" err="1">
                <a:latin typeface="Roboto Light" panose="020B0604020202020204" charset="0"/>
                <a:ea typeface="Roboto Light" panose="020B0604020202020204" charset="0"/>
              </a:rPr>
              <a:t>ngân</a:t>
            </a:r>
            <a:r>
              <a:rPr lang="en-US" dirty="0">
                <a:latin typeface="Roboto Light" panose="020B0604020202020204" charset="0"/>
                <a:ea typeface="Roboto Light" panose="020B0604020202020204" charset="0"/>
              </a:rPr>
              <a:t>.</a:t>
            </a:r>
          </a:p>
        </p:txBody>
      </p:sp>
      <p:sp>
        <p:nvSpPr>
          <p:cNvPr id="68" name="Right Arrow 67"/>
          <p:cNvSpPr/>
          <p:nvPr/>
        </p:nvSpPr>
        <p:spPr>
          <a:xfrm rot="5400000">
            <a:off x="9317561" y="3588148"/>
            <a:ext cx="841414" cy="1684050"/>
          </a:xfrm>
          <a:prstGeom prst="rightArrow">
            <a:avLst>
              <a:gd name="adj1" fmla="val 50000"/>
              <a:gd name="adj2" fmla="val 57901"/>
            </a:avLst>
          </a:prstGeom>
          <a:solidFill>
            <a:srgbClr val="12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pic>
        <p:nvPicPr>
          <p:cNvPr id="69" name="Picture 2" descr="Trusting Social - JobSeekers.vn - IT Jobs in Vietnam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325" y="5072891"/>
            <a:ext cx="2117661" cy="49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KT Corporation - Wikiped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8354" y="5940104"/>
            <a:ext cx="660023" cy="53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16" t="17867" r="20692" b="22503"/>
          <a:stretch/>
        </p:blipFill>
        <p:spPr>
          <a:xfrm>
            <a:off x="10168420" y="5729920"/>
            <a:ext cx="973487" cy="78454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4" t="16061" r="9409" b="14426"/>
          <a:stretch/>
        </p:blipFill>
        <p:spPr>
          <a:xfrm>
            <a:off x="10269529" y="4850880"/>
            <a:ext cx="771268" cy="693685"/>
          </a:xfrm>
          <a:prstGeom prst="rect">
            <a:avLst/>
          </a:prstGeom>
        </p:spPr>
      </p:pic>
      <p:sp>
        <p:nvSpPr>
          <p:cNvPr id="73" name="Right Arrow 72"/>
          <p:cNvSpPr/>
          <p:nvPr/>
        </p:nvSpPr>
        <p:spPr>
          <a:xfrm rot="10800000">
            <a:off x="6840585" y="4906135"/>
            <a:ext cx="841414" cy="1684050"/>
          </a:xfrm>
          <a:prstGeom prst="rightArrow">
            <a:avLst>
              <a:gd name="adj1" fmla="val 50000"/>
              <a:gd name="adj2" fmla="val 57901"/>
            </a:avLst>
          </a:prstGeom>
          <a:solidFill>
            <a:srgbClr val="124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589271" y="6614300"/>
            <a:ext cx="36129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* 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8"/>
              </a:rPr>
              <a:t>Theo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8"/>
              </a:rPr>
              <a:t>dữ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8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8"/>
              </a:rPr>
              <a:t>liệu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8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8"/>
              </a:rPr>
              <a:t>báo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8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8"/>
              </a:rPr>
              <a:t>cáo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rId8"/>
              </a:rPr>
              <a:t> World Bank 2020</a:t>
            </a:r>
            <a:endParaRPr lang="en-US" sz="1100" i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368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sym typeface="Roboto Slab"/>
            </a:endParaRPr>
          </a:p>
        </p:txBody>
      </p:sp>
      <p:sp>
        <p:nvSpPr>
          <p:cNvPr id="11" name="Google Shape;446;p38"/>
          <p:cNvSpPr txBox="1">
            <a:spLocks/>
          </p:cNvSpPr>
          <p:nvPr/>
        </p:nvSpPr>
        <p:spPr>
          <a:xfrm>
            <a:off x="512417" y="994398"/>
            <a:ext cx="11062549" cy="45390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biến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đầu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vào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là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458 </a:t>
            </a:r>
            <a:r>
              <a:rPr lang="en-US" sz="2000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biến</a:t>
            </a:r>
            <a:r>
              <a:rPr lang="en-US" sz="2000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và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có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cập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nhật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cho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tháng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để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đảm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bảo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cải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thiện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liên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tục</a:t>
            </a:r>
            <a:endParaRPr lang="en-US" sz="2000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grpSp>
        <p:nvGrpSpPr>
          <p:cNvPr id="12" name="Group 23"/>
          <p:cNvGrpSpPr/>
          <p:nvPr/>
        </p:nvGrpSpPr>
        <p:grpSpPr>
          <a:xfrm>
            <a:off x="574688" y="2640125"/>
            <a:ext cx="2364839" cy="1771931"/>
            <a:chOff x="-834447" y="86126"/>
            <a:chExt cx="5102015" cy="1696132"/>
          </a:xfrm>
        </p:grpSpPr>
        <p:sp>
          <p:nvSpPr>
            <p:cNvPr id="13" name="TextBox 24"/>
            <p:cNvSpPr txBox="1"/>
            <p:nvPr/>
          </p:nvSpPr>
          <p:spPr>
            <a:xfrm>
              <a:off x="-834447" y="86126"/>
              <a:ext cx="4931155" cy="95011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Nhân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khẩu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học</a:t>
              </a:r>
              <a:endParaRPr lang="en-US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  <a:p>
              <a:pPr algn="ctr">
                <a:lnSpc>
                  <a:spcPts val="4479"/>
                </a:lnSpc>
              </a:pPr>
              <a:endParaRPr lang="en-US" sz="2400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14" name="TextBox 25"/>
            <p:cNvSpPr txBox="1"/>
            <p:nvPr/>
          </p:nvSpPr>
          <p:spPr>
            <a:xfrm>
              <a:off x="-767461" y="544892"/>
              <a:ext cx="5035029" cy="12373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Các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thông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tin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cơ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bản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để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định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danh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người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dùng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như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họ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vi-VN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tên, tuổi, giới tính,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địa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chỉ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loại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điện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thoại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,...</a:t>
              </a:r>
            </a:p>
          </p:txBody>
        </p:sp>
      </p:grpSp>
      <p:grpSp>
        <p:nvGrpSpPr>
          <p:cNvPr id="15" name="Group 23"/>
          <p:cNvGrpSpPr/>
          <p:nvPr/>
        </p:nvGrpSpPr>
        <p:grpSpPr>
          <a:xfrm>
            <a:off x="6170780" y="2608041"/>
            <a:ext cx="2815176" cy="1463720"/>
            <a:chOff x="-1201513" y="26112"/>
            <a:chExt cx="6813836" cy="1401108"/>
          </a:xfrm>
        </p:grpSpPr>
        <p:sp>
          <p:nvSpPr>
            <p:cNvPr id="16" name="TextBox 24"/>
            <p:cNvSpPr txBox="1"/>
            <p:nvPr/>
          </p:nvSpPr>
          <p:spPr>
            <a:xfrm>
              <a:off x="-1201513" y="26112"/>
              <a:ext cx="6715676" cy="88567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Thói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quen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di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chuyển</a:t>
              </a:r>
              <a:endParaRPr lang="en-US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  <a:p>
              <a:pPr algn="ctr">
                <a:lnSpc>
                  <a:spcPts val="4479"/>
                </a:lnSpc>
              </a:pPr>
              <a:endParaRPr lang="en-US" sz="2400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17" name="TextBox 25"/>
            <p:cNvSpPr txBox="1"/>
            <p:nvPr/>
          </p:nvSpPr>
          <p:spPr>
            <a:xfrm>
              <a:off x="-1103353" y="499195"/>
              <a:ext cx="6715676" cy="9280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Đặc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điểm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di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chuyển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hàng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ngày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của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người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dùng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như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dự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đoán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nơi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làm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việc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nhà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ở,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địa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điểm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thường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xuyên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tới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,...</a:t>
              </a:r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3206044" y="2602143"/>
            <a:ext cx="2619023" cy="1730459"/>
            <a:chOff x="-778662" y="296754"/>
            <a:chExt cx="5421582" cy="1656439"/>
          </a:xfrm>
        </p:grpSpPr>
        <p:sp>
          <p:nvSpPr>
            <p:cNvPr id="19" name="TextBox 24"/>
            <p:cNvSpPr txBox="1"/>
            <p:nvPr/>
          </p:nvSpPr>
          <p:spPr>
            <a:xfrm>
              <a:off x="-414700" y="296754"/>
              <a:ext cx="4505912" cy="9501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Sử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dụng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dịch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vụ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*</a:t>
              </a:r>
            </a:p>
            <a:p>
              <a:pPr algn="ctr">
                <a:lnSpc>
                  <a:spcPts val="4479"/>
                </a:lnSpc>
              </a:pPr>
              <a:endParaRPr lang="en-US" sz="2400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20" name="TextBox 25"/>
            <p:cNvSpPr txBox="1"/>
            <p:nvPr/>
          </p:nvSpPr>
          <p:spPr>
            <a:xfrm>
              <a:off x="-778662" y="750196"/>
              <a:ext cx="5421582" cy="120299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Các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biến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liên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quan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đến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thói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quen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sử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dụng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các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dịch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vụ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viễn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thông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của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người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dùng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như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s</a:t>
              </a:r>
              <a:r>
                <a:rPr lang="vi-VN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ố lượng, tần suất, độ dài các cuộc gọi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 SMS,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gói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cước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...</a:t>
              </a:r>
            </a:p>
          </p:txBody>
        </p:sp>
      </p:grpSp>
      <p:grpSp>
        <p:nvGrpSpPr>
          <p:cNvPr id="21" name="Group 23"/>
          <p:cNvGrpSpPr/>
          <p:nvPr/>
        </p:nvGrpSpPr>
        <p:grpSpPr>
          <a:xfrm>
            <a:off x="9333147" y="2491501"/>
            <a:ext cx="2531629" cy="2230785"/>
            <a:chOff x="-12114" y="-82141"/>
            <a:chExt cx="6253245" cy="2135359"/>
          </a:xfrm>
        </p:grpSpPr>
        <p:sp>
          <p:nvSpPr>
            <p:cNvPr id="22" name="TextBox 24"/>
            <p:cNvSpPr txBox="1"/>
            <p:nvPr/>
          </p:nvSpPr>
          <p:spPr>
            <a:xfrm>
              <a:off x="-12114" y="-82141"/>
              <a:ext cx="6225994" cy="10449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Quan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hệ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xã</a:t>
              </a:r>
              <a:r>
                <a:rPr lang="en-US" b="1" spc="223" dirty="0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b="1" spc="223" dirty="0" err="1">
                  <a:solidFill>
                    <a:srgbClr val="124057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hội</a:t>
              </a:r>
              <a:endParaRPr lang="en-US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  <a:p>
              <a:pPr algn="ctr">
                <a:lnSpc>
                  <a:spcPts val="4479"/>
                </a:lnSpc>
              </a:pPr>
              <a:endParaRPr lang="en-US" sz="2400" b="1" spc="223" dirty="0">
                <a:solidFill>
                  <a:srgbClr val="124057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23" name="TextBox 25"/>
            <p:cNvSpPr txBox="1"/>
            <p:nvPr/>
          </p:nvSpPr>
          <p:spPr>
            <a:xfrm>
              <a:off x="100425" y="506511"/>
              <a:ext cx="6140706" cy="154670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Đặc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điểm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giao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b="1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tiếp</a:t>
              </a:r>
              <a:r>
                <a:rPr lang="en-US" sz="1400" b="1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của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người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dùng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với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xã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hội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qua SMS,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cuộc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gọi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như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số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cuộc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gọi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/ tin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nhắn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được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đáp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lại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thời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gian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giữa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lần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gọi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 qua </a:t>
              </a:r>
              <a:r>
                <a:rPr lang="en-US" sz="1400" spc="24" dirty="0" err="1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lại</a:t>
              </a:r>
              <a:r>
                <a:rPr lang="en-US" sz="1400" spc="24" dirty="0">
                  <a:solidFill>
                    <a:srgbClr val="16575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Nixie One" panose="020B0604020202020204" charset="0"/>
                </a:rPr>
                <a:t>,...</a:t>
              </a:r>
            </a:p>
          </p:txBody>
        </p:sp>
      </p:grpSp>
      <p:grpSp>
        <p:nvGrpSpPr>
          <p:cNvPr id="26" name="Google Shape;566;p40"/>
          <p:cNvGrpSpPr/>
          <p:nvPr/>
        </p:nvGrpSpPr>
        <p:grpSpPr>
          <a:xfrm>
            <a:off x="4298178" y="2153519"/>
            <a:ext cx="434755" cy="411573"/>
            <a:chOff x="6618700" y="1635475"/>
            <a:chExt cx="456675" cy="432325"/>
          </a:xfrm>
        </p:grpSpPr>
        <p:sp>
          <p:nvSpPr>
            <p:cNvPr id="27" name="Google Shape;567;p4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Google Shape;568;p4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Google Shape;569;p4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0" name="Google Shape;570;p4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1" name="Google Shape;571;p4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32" name="Google Shape;605;p40"/>
          <p:cNvSpPr/>
          <p:nvPr/>
        </p:nvSpPr>
        <p:spPr>
          <a:xfrm>
            <a:off x="1575668" y="2190063"/>
            <a:ext cx="362879" cy="38258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28575" cap="rnd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33" name="Google Shape;750;p40"/>
          <p:cNvGrpSpPr/>
          <p:nvPr/>
        </p:nvGrpSpPr>
        <p:grpSpPr>
          <a:xfrm>
            <a:off x="7358670" y="2190924"/>
            <a:ext cx="439396" cy="391867"/>
            <a:chOff x="3927500" y="301425"/>
            <a:chExt cx="461550" cy="411625"/>
          </a:xfrm>
        </p:grpSpPr>
        <p:sp>
          <p:nvSpPr>
            <p:cNvPr id="34" name="Google Shape;751;p4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5" name="Google Shape;752;p4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Google Shape;753;p4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Google Shape;754;p4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Google Shape;755;p4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9" name="Google Shape;756;p4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Google Shape;757;p4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Google Shape;758;p4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2" name="Google Shape;759;p4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Google Shape;760;p4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Google Shape;761;p4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5" name="Google Shape;762;p4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6" name="Google Shape;763;p4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Google Shape;764;p4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Google Shape;765;p4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9" name="Google Shape;766;p4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0" name="Google Shape;767;p4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1" name="Google Shape;768;p4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Google Shape;769;p4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3" name="Google Shape;770;p4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Google Shape;771;p4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Google Shape;772;p4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Google Shape;773;p4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7" name="Google Shape;774;p4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8" name="Google Shape;775;p4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Google Shape;776;p4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Google Shape;777;p4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61" name="Google Shape;872;p40"/>
          <p:cNvGrpSpPr/>
          <p:nvPr/>
        </p:nvGrpSpPr>
        <p:grpSpPr>
          <a:xfrm rot="768388">
            <a:off x="10342743" y="2162838"/>
            <a:ext cx="512437" cy="491565"/>
            <a:chOff x="5233525" y="4954450"/>
            <a:chExt cx="538275" cy="516350"/>
          </a:xfrm>
        </p:grpSpPr>
        <p:sp>
          <p:nvSpPr>
            <p:cNvPr id="62" name="Google Shape;873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Google Shape;874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4" name="Google Shape;875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Google Shape;876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Google Shape;877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Google Shape;878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8" name="Google Shape;879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9" name="Google Shape;880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0" name="Google Shape;881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Google Shape;882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Google Shape;883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77" name="Google Shape;445;p38"/>
          <p:cNvSpPr txBox="1">
            <a:spLocks noGrp="1"/>
          </p:cNvSpPr>
          <p:nvPr>
            <p:ph type="title"/>
          </p:nvPr>
        </p:nvSpPr>
        <p:spPr>
          <a:xfrm>
            <a:off x="992003" y="199697"/>
            <a:ext cx="3513089" cy="2417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2.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Lấy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vào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tả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đầu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vào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79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0" name="Google Shape;671;p40"/>
          <p:cNvGrpSpPr/>
          <p:nvPr/>
        </p:nvGrpSpPr>
        <p:grpSpPr>
          <a:xfrm>
            <a:off x="349515" y="300145"/>
            <a:ext cx="536070" cy="523634"/>
            <a:chOff x="5292575" y="3681900"/>
            <a:chExt cx="420150" cy="373275"/>
          </a:xfrm>
        </p:grpSpPr>
        <p:sp>
          <p:nvSpPr>
            <p:cNvPr id="81" name="Google Shape;672;p4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673;p4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674;p4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675;p4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676;p4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677;p4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678;p4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9313333" y="5143226"/>
            <a:ext cx="2551443" cy="1323439"/>
          </a:xfrm>
          <a:prstGeom prst="rect">
            <a:avLst/>
          </a:prstGeom>
          <a:noFill/>
          <a:ln>
            <a:solidFill>
              <a:srgbClr val="3B8D6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hiện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mối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quan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hệ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gia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đình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xã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hội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ở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nhiều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cấp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nhau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11335" y="5147735"/>
            <a:ext cx="2734066" cy="1323439"/>
          </a:xfrm>
          <a:prstGeom prst="rect">
            <a:avLst/>
          </a:prstGeom>
          <a:ln>
            <a:solidFill>
              <a:srgbClr val="3B8D6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Nhóm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đặc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biệt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trọng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nó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hiện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ổn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định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trong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công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việc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nơi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ở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bàn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hoạt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81553" y="5134191"/>
            <a:ext cx="2357974" cy="1323439"/>
          </a:xfrm>
          <a:prstGeom prst="rect">
            <a:avLst/>
          </a:prstGeom>
          <a:noFill/>
          <a:ln>
            <a:solidFill>
              <a:srgbClr val="3B8D61"/>
            </a:solidFill>
            <a:prstDash val="dash"/>
          </a:ln>
        </p:spPr>
        <p:txBody>
          <a:bodyPr wrap="square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Một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tin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định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danh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đầy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đủ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rõ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ràng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sẽ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thường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tin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cậy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cao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hơn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3180395" y="5134191"/>
            <a:ext cx="2744432" cy="1323439"/>
          </a:xfrm>
          <a:prstGeom prst="rect">
            <a:avLst/>
          </a:prstGeom>
          <a:ln>
            <a:solidFill>
              <a:srgbClr val="3B8D6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ts val="2400"/>
              </a:lnSpc>
            </a:pP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này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thể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hiện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khả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năng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tài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chính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thói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quen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chi </a:t>
            </a:r>
            <a:r>
              <a:rPr lang="en-US" sz="1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trả</a:t>
            </a:r>
            <a:r>
              <a:rPr lang="en-US" sz="1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đúng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hạn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cho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hoạt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viễn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393710" y="2120026"/>
            <a:ext cx="5168489" cy="3656660"/>
          </a:xfrm>
          <a:prstGeom prst="rect">
            <a:avLst/>
          </a:prstGeom>
          <a:noFill/>
          <a:ln>
            <a:solidFill>
              <a:srgbClr val="3B8D61"/>
            </a:solidFill>
            <a:prstDash val="sys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 err="1">
                <a:latin typeface="Roboto Light" panose="02000000000000000000" pitchFamily="2" charset="0"/>
              </a:rPr>
              <a:t>Tốn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ít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tài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nguyên</a:t>
            </a:r>
            <a:r>
              <a:rPr lang="en-US" sz="2000" dirty="0">
                <a:latin typeface="Roboto Light" panose="02000000000000000000" pitchFamily="2" charset="0"/>
              </a:rPr>
              <a:t>, </a:t>
            </a:r>
            <a:r>
              <a:rPr lang="en-US" sz="2000" dirty="0" err="1">
                <a:latin typeface="Roboto Light" panose="02000000000000000000" pitchFamily="2" charset="0"/>
              </a:rPr>
              <a:t>dễ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dàng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chạy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trên</a:t>
            </a:r>
            <a:r>
              <a:rPr lang="en-US" sz="2000" dirty="0">
                <a:latin typeface="Roboto Light" panose="02000000000000000000" pitchFamily="2" charset="0"/>
              </a:rPr>
              <a:t> Hadoop Spark (server) </a:t>
            </a:r>
            <a:r>
              <a:rPr lang="en-US" sz="2000" dirty="0" err="1">
                <a:latin typeface="Roboto Light" panose="02000000000000000000" pitchFamily="2" charset="0"/>
              </a:rPr>
              <a:t>hoặc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máy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cá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nhân</a:t>
            </a:r>
            <a:r>
              <a:rPr lang="en-US" sz="2000" dirty="0">
                <a:latin typeface="Roboto Light" panose="02000000000000000000" pitchFamily="2" charset="0"/>
              </a:rPr>
              <a:t> (local).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2000" dirty="0" err="1">
                <a:latin typeface="Roboto Light" panose="02000000000000000000" pitchFamily="2" charset="0"/>
              </a:rPr>
              <a:t>Kết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quả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tốt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trên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nhiều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bộ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dữ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liệu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khác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nhau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với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rất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ít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cài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đặt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về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tham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số</a:t>
            </a:r>
            <a:r>
              <a:rPr lang="en-US" sz="2000" dirty="0">
                <a:latin typeface="Roboto Light" panose="02000000000000000000" pitchFamily="2" charset="0"/>
              </a:rPr>
              <a:t>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2000" dirty="0" err="1">
                <a:latin typeface="Roboto Light" panose="02000000000000000000" pitchFamily="2" charset="0"/>
              </a:rPr>
              <a:t>Hạn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chế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tốt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vấn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đề</a:t>
            </a:r>
            <a:r>
              <a:rPr lang="en-US" sz="2000" dirty="0">
                <a:latin typeface="Roboto Light" panose="02000000000000000000" pitchFamily="2" charset="0"/>
              </a:rPr>
              <a:t> overfitting.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2000" dirty="0" err="1">
                <a:latin typeface="Roboto Light" panose="02000000000000000000" pitchFamily="2" charset="0"/>
              </a:rPr>
              <a:t>Dễ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dàng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xử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lý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dữ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liệu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bị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thiếu</a:t>
            </a:r>
            <a:r>
              <a:rPr lang="en-US" sz="2000" dirty="0">
                <a:latin typeface="Roboto Light" panose="02000000000000000000" pitchFamily="2" charset="0"/>
              </a:rPr>
              <a:t>, </a:t>
            </a:r>
            <a:r>
              <a:rPr lang="en-US" sz="2000" dirty="0" err="1">
                <a:latin typeface="Roboto Light" panose="02000000000000000000" pitchFamily="2" charset="0"/>
              </a:rPr>
              <a:t>dữ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liệu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không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phải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dạng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số</a:t>
            </a:r>
            <a:r>
              <a:rPr lang="en-US" sz="2000" dirty="0">
                <a:latin typeface="Roboto Light" panose="02000000000000000000" pitchFamily="2" charset="0"/>
              </a:rPr>
              <a:t>, </a:t>
            </a:r>
            <a:r>
              <a:rPr lang="en-US" sz="2000" dirty="0" err="1">
                <a:latin typeface="Roboto Light" panose="02000000000000000000" pitchFamily="2" charset="0"/>
              </a:rPr>
              <a:t>và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tỷ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lệ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nhãn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lệch</a:t>
            </a:r>
            <a:r>
              <a:rPr lang="en-US" sz="2000" dirty="0">
                <a:latin typeface="Roboto Light" panose="02000000000000000000" pitchFamily="2" charset="0"/>
              </a:rPr>
              <a:t>.</a:t>
            </a: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sp>
        <p:nvSpPr>
          <p:cNvPr id="9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Ưu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điểm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thuật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toán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11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13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169490" y="6596257"/>
            <a:ext cx="39690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* Chi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tiết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kết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quả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chạy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K-fold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xem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phần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phụ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 </a:t>
            </a:r>
            <a:r>
              <a:rPr lang="en-US" sz="1100" i="1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lục</a:t>
            </a:r>
            <a:r>
              <a:rPr lang="en-US" sz="1100" i="1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  <a:hlinkClick r:id="" action="ppaction://noaction"/>
              </a:rPr>
              <a:t> </a:t>
            </a:r>
            <a:endParaRPr lang="en-US" sz="1100" i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3711" y="1719917"/>
            <a:ext cx="5168488" cy="400110"/>
          </a:xfrm>
          <a:prstGeom prst="rect">
            <a:avLst/>
          </a:prstGeom>
          <a:solidFill>
            <a:srgbClr val="3B8D6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</a:rPr>
              <a:t>điểm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</a:rPr>
              <a:t>mạnh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</a:rPr>
              <a:t>LightGBM</a:t>
            </a:r>
            <a:endParaRPr lang="en-US" sz="2000" b="1" dirty="0">
              <a:solidFill>
                <a:schemeClr val="bg1"/>
              </a:solidFill>
              <a:latin typeface="Roboto Light" panose="02000000000000000000" pitchFamily="2" charset="0"/>
            </a:endParaRPr>
          </a:p>
        </p:txBody>
      </p:sp>
      <p:sp>
        <p:nvSpPr>
          <p:cNvPr id="20" name="Striped Right Arrow 19"/>
          <p:cNvSpPr/>
          <p:nvPr/>
        </p:nvSpPr>
        <p:spPr>
          <a:xfrm>
            <a:off x="5666808" y="2742987"/>
            <a:ext cx="1027506" cy="1698384"/>
          </a:xfrm>
          <a:prstGeom prst="striped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Google Shape;446;p38"/>
          <p:cNvSpPr txBox="1">
            <a:spLocks/>
          </p:cNvSpPr>
          <p:nvPr/>
        </p:nvSpPr>
        <p:spPr>
          <a:xfrm>
            <a:off x="6798923" y="2108165"/>
            <a:ext cx="5168489" cy="3668521"/>
          </a:xfrm>
          <a:prstGeom prst="rect">
            <a:avLst/>
          </a:prstGeom>
          <a:noFill/>
          <a:ln w="6350" cap="flat" cmpd="sng" algn="ctr">
            <a:solidFill>
              <a:srgbClr val="3B8D61"/>
            </a:solidFill>
            <a:prstDash val="sysDash"/>
            <a:miter lim="800000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None/>
            </a:pPr>
            <a:r>
              <a:rPr lang="en-US" sz="2000" dirty="0" err="1">
                <a:latin typeface="Roboto Light" panose="02000000000000000000" pitchFamily="2" charset="0"/>
              </a:rPr>
              <a:t>Áp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dụng</a:t>
            </a:r>
            <a:r>
              <a:rPr lang="en-US" sz="2000" dirty="0">
                <a:latin typeface="Roboto Light" panose="02000000000000000000" pitchFamily="2" charset="0"/>
              </a:rPr>
              <a:t> K-Folds </a:t>
            </a:r>
            <a:r>
              <a:rPr lang="en-US" sz="2000" dirty="0" err="1">
                <a:latin typeface="Roboto Light" panose="02000000000000000000" pitchFamily="2" charset="0"/>
              </a:rPr>
              <a:t>bên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cạnh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LightGBM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nhằm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mục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đích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đưa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ra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kết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quả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mang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tính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khách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quan</a:t>
            </a:r>
            <a:r>
              <a:rPr lang="en-US" sz="2000" dirty="0">
                <a:latin typeface="Roboto Light" panose="02000000000000000000" pitchFamily="2" charset="0"/>
              </a:rPr>
              <a:t>, </a:t>
            </a:r>
            <a:r>
              <a:rPr lang="en-US" sz="2000" dirty="0" err="1">
                <a:latin typeface="Roboto Light" panose="02000000000000000000" pitchFamily="2" charset="0"/>
              </a:rPr>
              <a:t>ổn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định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nhất</a:t>
            </a:r>
            <a:endParaRPr lang="en-US" sz="2000" dirty="0">
              <a:latin typeface="Roboto Light" panose="02000000000000000000" pitchFamily="2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2000" dirty="0" err="1">
                <a:latin typeface="Roboto Light" panose="02000000000000000000" pitchFamily="2" charset="0"/>
              </a:rPr>
              <a:t>Hạn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chế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tối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đa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các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yếu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tố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nhiễu</a:t>
            </a:r>
            <a:r>
              <a:rPr lang="en-US" sz="2000" dirty="0">
                <a:latin typeface="Roboto Light" panose="02000000000000000000" pitchFamily="2" charset="0"/>
              </a:rPr>
              <a:t> do </a:t>
            </a:r>
            <a:r>
              <a:rPr lang="en-US" sz="2000" dirty="0" err="1">
                <a:latin typeface="Roboto Light" panose="02000000000000000000" pitchFamily="2" charset="0"/>
              </a:rPr>
              <a:t>quá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trình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cắt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tập</a:t>
            </a:r>
            <a:r>
              <a:rPr lang="en-US" sz="2000" dirty="0">
                <a:latin typeface="Roboto Light" panose="02000000000000000000" pitchFamily="2" charset="0"/>
              </a:rPr>
              <a:t> train </a:t>
            </a:r>
            <a:r>
              <a:rPr lang="en-US" sz="2000" dirty="0" err="1">
                <a:latin typeface="Roboto Light" panose="02000000000000000000" pitchFamily="2" charset="0"/>
              </a:rPr>
              <a:t>và</a:t>
            </a:r>
            <a:r>
              <a:rPr lang="en-US" sz="2000" dirty="0">
                <a:latin typeface="Roboto Light" panose="02000000000000000000" pitchFamily="2" charset="0"/>
              </a:rPr>
              <a:t> test </a:t>
            </a:r>
            <a:r>
              <a:rPr lang="en-US" sz="2000" dirty="0" err="1">
                <a:latin typeface="Roboto Light" panose="02000000000000000000" pitchFamily="2" charset="0"/>
              </a:rPr>
              <a:t>gây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ra.</a:t>
            </a:r>
            <a:endParaRPr lang="en-US" sz="2000" dirty="0">
              <a:latin typeface="Roboto Light" panose="02000000000000000000" pitchFamily="2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2000" dirty="0" err="1">
                <a:latin typeface="Roboto Light" panose="02000000000000000000" pitchFamily="2" charset="0"/>
              </a:rPr>
              <a:t>Cách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thức</a:t>
            </a:r>
            <a:r>
              <a:rPr lang="en-US" sz="2000" dirty="0">
                <a:latin typeface="Roboto Light" panose="02000000000000000000" pitchFamily="2" charset="0"/>
              </a:rPr>
              <a:t>: Chia </a:t>
            </a:r>
            <a:r>
              <a:rPr lang="en-US" sz="2000" dirty="0" err="1">
                <a:latin typeface="Roboto Light" panose="02000000000000000000" pitchFamily="2" charset="0"/>
              </a:rPr>
              <a:t>ngẫu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nhiên</a:t>
            </a:r>
            <a:r>
              <a:rPr lang="en-US" sz="2000" dirty="0">
                <a:latin typeface="Roboto Light" panose="02000000000000000000" pitchFamily="2" charset="0"/>
              </a:rPr>
              <a:t>  </a:t>
            </a:r>
            <a:r>
              <a:rPr lang="en-US" sz="2000" dirty="0" err="1">
                <a:latin typeface="Roboto Light" panose="02000000000000000000" pitchFamily="2" charset="0"/>
              </a:rPr>
              <a:t>tập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dữ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liệu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thành</a:t>
            </a:r>
            <a:r>
              <a:rPr lang="en-US" sz="2000" dirty="0">
                <a:latin typeface="Roboto Light" panose="02000000000000000000" pitchFamily="2" charset="0"/>
              </a:rPr>
              <a:t> 5 </a:t>
            </a:r>
            <a:r>
              <a:rPr lang="en-US" sz="2000" dirty="0" err="1">
                <a:latin typeface="Roboto Light" panose="02000000000000000000" pitchFamily="2" charset="0"/>
              </a:rPr>
              <a:t>phần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bằng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nhau</a:t>
            </a:r>
            <a:r>
              <a:rPr lang="en-US" sz="2000" dirty="0">
                <a:latin typeface="Roboto Light" panose="02000000000000000000" pitchFamily="2" charset="0"/>
              </a:rPr>
              <a:t>. </a:t>
            </a:r>
            <a:r>
              <a:rPr lang="en-US" sz="2000" dirty="0" err="1">
                <a:latin typeface="Roboto Light" panose="02000000000000000000" pitchFamily="2" charset="0"/>
              </a:rPr>
              <a:t>Lần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lượt</a:t>
            </a:r>
            <a:r>
              <a:rPr lang="en-US" sz="2000" dirty="0">
                <a:latin typeface="Roboto Light" panose="02000000000000000000" pitchFamily="2" charset="0"/>
              </a:rPr>
              <a:t> train </a:t>
            </a:r>
            <a:r>
              <a:rPr lang="en-US" sz="2000" dirty="0" err="1">
                <a:latin typeface="Roboto Light" panose="02000000000000000000" pitchFamily="2" charset="0"/>
              </a:rPr>
              <a:t>trên</a:t>
            </a:r>
            <a:r>
              <a:rPr lang="en-US" sz="2000" dirty="0">
                <a:latin typeface="Roboto Light" panose="02000000000000000000" pitchFamily="2" charset="0"/>
              </a:rPr>
              <a:t> 4 </a:t>
            </a:r>
            <a:r>
              <a:rPr lang="en-US" sz="2000" dirty="0" err="1">
                <a:latin typeface="Roboto Light" panose="02000000000000000000" pitchFamily="2" charset="0"/>
              </a:rPr>
              <a:t>phần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và</a:t>
            </a:r>
            <a:r>
              <a:rPr lang="en-US" sz="2000" dirty="0">
                <a:latin typeface="Roboto Light" panose="02000000000000000000" pitchFamily="2" charset="0"/>
              </a:rPr>
              <a:t> test </a:t>
            </a:r>
            <a:r>
              <a:rPr lang="en-US" sz="2000" dirty="0" err="1">
                <a:latin typeface="Roboto Light" panose="02000000000000000000" pitchFamily="2" charset="0"/>
              </a:rPr>
              <a:t>kết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quả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trên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tập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còn</a:t>
            </a:r>
            <a:r>
              <a:rPr lang="en-US" sz="2000" dirty="0">
                <a:latin typeface="Roboto Light" panose="02000000000000000000" pitchFamily="2" charset="0"/>
              </a:rPr>
              <a:t> </a:t>
            </a:r>
            <a:r>
              <a:rPr lang="en-US" sz="2000" dirty="0" err="1">
                <a:latin typeface="Roboto Light" panose="02000000000000000000" pitchFamily="2" charset="0"/>
              </a:rPr>
              <a:t>lại</a:t>
            </a:r>
            <a:endParaRPr lang="en-US" sz="2000" dirty="0">
              <a:latin typeface="Roboto Light" panose="02000000000000000000" pitchFamily="2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98924" y="1708056"/>
            <a:ext cx="5168488" cy="400110"/>
          </a:xfrm>
          <a:prstGeom prst="rect">
            <a:avLst/>
          </a:prstGeom>
          <a:solidFill>
            <a:srgbClr val="3B8D6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</a:rPr>
              <a:t>Các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</a:rPr>
              <a:t>ưu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</a:rPr>
              <a:t>điểm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Roboto Light" panose="02000000000000000000" pitchFamily="2" charset="0"/>
              </a:rPr>
              <a:t>của</a:t>
            </a:r>
            <a:r>
              <a:rPr lang="en-US" sz="2000" b="1" dirty="0">
                <a:solidFill>
                  <a:schemeClr val="bg1"/>
                </a:solidFill>
                <a:latin typeface="Roboto Light" panose="02000000000000000000" pitchFamily="2" charset="0"/>
              </a:rPr>
              <a:t> K-Folds*</a:t>
            </a:r>
          </a:p>
        </p:txBody>
      </p:sp>
    </p:spTree>
    <p:extLst>
      <p:ext uri="{BB962C8B-B14F-4D97-AF65-F5344CB8AC3E}">
        <p14:creationId xmlns:p14="http://schemas.microsoft.com/office/powerpoint/2010/main" val="2508139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sp>
        <p:nvSpPr>
          <p:cNvPr id="9" name="Google Shape;446;p38"/>
          <p:cNvSpPr txBox="1">
            <a:spLocks/>
          </p:cNvSpPr>
          <p:nvPr/>
        </p:nvSpPr>
        <p:spPr>
          <a:xfrm>
            <a:off x="6805179" y="2927542"/>
            <a:ext cx="4977849" cy="1575010"/>
          </a:xfrm>
          <a:prstGeom prst="rect">
            <a:avLst/>
          </a:prstGeom>
          <a:ln>
            <a:solidFill>
              <a:srgbClr val="3B8D61"/>
            </a:solidFill>
            <a:prstDash val="dash"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609585" lvl="0" indent="-541853" algn="l" defTabSz="914400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▪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▫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●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○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541853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 panose="020B0604020202020204" pitchFamily="34" charset="0"/>
              <a:buChar char="■"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dự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báo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đưa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ra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phân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phối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điểm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mô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hình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trên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toàn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bộ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tập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dữ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liệu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khách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hàng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viễn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thông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của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r>
              <a:rPr lang="en-US" sz="1800" dirty="0" err="1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Viettel</a:t>
            </a:r>
            <a:r>
              <a:rPr lang="en-US" sz="1800" dirty="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 </a:t>
            </a:r>
            <a:endParaRPr lang="en-US" sz="1800" b="1" dirty="0"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6424828" y="3653176"/>
            <a:ext cx="265364" cy="190060"/>
          </a:xfrm>
          <a:prstGeom prst="chevron">
            <a:avLst/>
          </a:prstGeom>
          <a:solidFill>
            <a:srgbClr val="186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Roboto Light" panose="02000000000000000000" pitchFamily="2" charset="0"/>
              <a:ea typeface="Roboto Light" panose="02000000000000000000" pitchFamily="2" charset="0"/>
              <a:cs typeface="Nixie One" panose="020B0604020202020204" charset="0"/>
            </a:endParaRPr>
          </a:p>
        </p:txBody>
      </p:sp>
      <p:sp>
        <p:nvSpPr>
          <p:cNvPr id="12" name="Google Shape;445;p38"/>
          <p:cNvSpPr txBox="1">
            <a:spLocks noGrp="1"/>
          </p:cNvSpPr>
          <p:nvPr>
            <p:ph type="title"/>
          </p:nvPr>
        </p:nvSpPr>
        <p:spPr>
          <a:xfrm>
            <a:off x="992004" y="199696"/>
            <a:ext cx="3464382" cy="252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4.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Xây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dựng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92003" y="441434"/>
            <a:ext cx="6090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phối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điểm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14" name="Google Shape;40;p5"/>
          <p:cNvCxnSpPr/>
          <p:nvPr/>
        </p:nvCxnSpPr>
        <p:spPr>
          <a:xfrm flipH="1">
            <a:off x="992004" y="221495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0" name="Google Shape;627;p40"/>
          <p:cNvGrpSpPr/>
          <p:nvPr/>
        </p:nvGrpSpPr>
        <p:grpSpPr>
          <a:xfrm>
            <a:off x="414577" y="349406"/>
            <a:ext cx="438355" cy="446813"/>
            <a:chOff x="3951850" y="2985350"/>
            <a:chExt cx="407950" cy="416500"/>
          </a:xfrm>
        </p:grpSpPr>
        <p:sp>
          <p:nvSpPr>
            <p:cNvPr id="22" name="Google Shape;628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629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630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631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043797"/>
              </p:ext>
            </p:extLst>
          </p:nvPr>
        </p:nvGraphicFramePr>
        <p:xfrm>
          <a:off x="694872" y="1715911"/>
          <a:ext cx="5862638" cy="4709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554680" y="1307704"/>
            <a:ext cx="414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Phân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phối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phổ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26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992003" y="1393434"/>
            <a:ext cx="10054400" cy="36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3200" dirty="0"/>
          </a:p>
        </p:txBody>
      </p:sp>
      <p:sp>
        <p:nvSpPr>
          <p:cNvPr id="447" name="Google Shape;447;p38"/>
          <p:cNvSpPr/>
          <p:nvPr/>
        </p:nvSpPr>
        <p:spPr>
          <a:xfrm>
            <a:off x="512417" y="1215470"/>
            <a:ext cx="396508" cy="35592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Roboto Light" panose="02000000000000000000" pitchFamily="2" charset="0"/>
            </a:endParaRPr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97533" y="297735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bố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biến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1318993"/>
            <a:ext cx="11199998" cy="523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783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992003" y="1393434"/>
            <a:ext cx="10054400" cy="36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3200" dirty="0"/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5" y="1215470"/>
            <a:ext cx="10679289" cy="51572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7533" y="297735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bố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biến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521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992003" y="1393434"/>
            <a:ext cx="10054400" cy="36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3200" dirty="0"/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07" y="1215470"/>
            <a:ext cx="11283075" cy="52557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7533" y="297735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bố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biến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019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992003" y="1393434"/>
            <a:ext cx="10054400" cy="3605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 sz="3200" dirty="0"/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7" y="1334327"/>
            <a:ext cx="11283075" cy="5307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7533" y="297735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Phân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bố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trị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biến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962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84643" y="335277"/>
            <a:ext cx="7730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Bản đồ nhiệt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vi-VN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hệ số tương quan 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13" y="1240135"/>
            <a:ext cx="9903585" cy="540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81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47" y="1128889"/>
            <a:ext cx="6645551" cy="5296978"/>
          </a:xfrm>
          <a:prstGeom prst="rect">
            <a:avLst/>
          </a:prstGeom>
        </p:spPr>
      </p:pic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48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259398" y="249523"/>
            <a:ext cx="644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Đánh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quả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446" y="1648724"/>
            <a:ext cx="465102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ở Top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danh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. Ở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: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giờ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viễn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.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2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thuê</a:t>
            </a:r>
            <a:r>
              <a:rPr lang="en-US" dirty="0"/>
              <a:t> </a:t>
            </a:r>
            <a:r>
              <a:rPr lang="en-US" dirty="0" err="1"/>
              <a:t>bao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3744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49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1" y="1668395"/>
            <a:ext cx="9132982" cy="35212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7814" y="5718537"/>
            <a:ext cx="10682008" cy="646331"/>
          </a:xfrm>
          <a:prstGeom prst="rect">
            <a:avLst/>
          </a:prstGeom>
          <a:noFill/>
          <a:ln>
            <a:solidFill>
              <a:srgbClr val="3B8D61"/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thực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hiện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trên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tập</a:t>
            </a:r>
            <a:r>
              <a:rPr lang="en-US" dirty="0">
                <a:latin typeface="Roboto Light" panose="02000000000000000000" pitchFamily="2" charset="0"/>
              </a:rPr>
              <a:t> train </a:t>
            </a:r>
            <a:r>
              <a:rPr lang="en-US" dirty="0" err="1">
                <a:latin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</a:rPr>
              <a:t> test </a:t>
            </a:r>
            <a:r>
              <a:rPr lang="en-US" dirty="0" err="1">
                <a:latin typeface="Roboto Light" panose="02000000000000000000" pitchFamily="2" charset="0"/>
              </a:rPr>
              <a:t>khác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nhau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đều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kết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quả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độ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lệch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chuẩn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rất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nhỏ</a:t>
            </a:r>
            <a:r>
              <a:rPr lang="en-US" dirty="0">
                <a:latin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</a:rPr>
              <a:t>chứng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tỏ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tính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ổn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định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rất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cao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này</a:t>
            </a:r>
            <a:r>
              <a:rPr lang="en-US" dirty="0">
                <a:latin typeface="Roboto Light" panose="02000000000000000000" pitchFamily="2" charset="0"/>
              </a:rPr>
              <a:t>, do dataset </a:t>
            </a:r>
            <a:r>
              <a:rPr lang="en-US" dirty="0" err="1">
                <a:latin typeface="Roboto Light" panose="02000000000000000000" pitchFamily="2" charset="0"/>
              </a:rPr>
              <a:t>đã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đủ</a:t>
            </a:r>
            <a:r>
              <a:rPr lang="en-US" dirty="0">
                <a:latin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</a:rPr>
              <a:t>lớn</a:t>
            </a:r>
            <a:endParaRPr lang="en-US" dirty="0">
              <a:latin typeface="Roboto Light" panose="020000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398" y="249523"/>
            <a:ext cx="644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Đánh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giá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kết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quả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839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2002" y="425479"/>
            <a:ext cx="663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white"/>
                </a:solidFill>
                <a:latin typeface="Roboto Slab" panose="020B0604020202020204"/>
              </a:rPr>
              <a:t>Data Sources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/>
            </a:endParaRPr>
          </a:p>
        </p:txBody>
      </p:sp>
      <p:sp>
        <p:nvSpPr>
          <p:cNvPr id="9" name="Google Shape;446;p38"/>
          <p:cNvSpPr txBox="1">
            <a:spLocks/>
          </p:cNvSpPr>
          <p:nvPr/>
        </p:nvSpPr>
        <p:spPr>
          <a:xfrm>
            <a:off x="6769128" y="4805532"/>
            <a:ext cx="4684705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Chất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lượng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tin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giá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trị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báo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xem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chi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tiết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trang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6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11</a:t>
            </a:r>
          </a:p>
        </p:txBody>
      </p:sp>
      <p:sp>
        <p:nvSpPr>
          <p:cNvPr id="3" name="Rectangle 2"/>
          <p:cNvSpPr/>
          <p:nvPr/>
        </p:nvSpPr>
        <p:spPr>
          <a:xfrm>
            <a:off x="1348385" y="3296863"/>
            <a:ext cx="4539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Kích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cỡ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lớn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tỷ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bản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ghi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mỗi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ngày</a:t>
            </a:r>
            <a:endParaRPr lang="en-US" dirty="0">
              <a:solidFill>
                <a:srgbClr val="3B8D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48384" y="1832254"/>
            <a:ext cx="46990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độ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phủ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rộng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toàn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bộ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những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người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bao Viettel ~ 55%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thị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phần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Việt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Nam</a:t>
            </a:r>
          </a:p>
        </p:txBody>
      </p:sp>
      <p:sp>
        <p:nvSpPr>
          <p:cNvPr id="5" name="Rectangle 4"/>
          <p:cNvSpPr/>
          <p:nvPr/>
        </p:nvSpPr>
        <p:spPr>
          <a:xfrm>
            <a:off x="1315387" y="4805532"/>
            <a:ext cx="45743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Tần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suất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cập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nhật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liên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tục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độ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trễ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thấp</a:t>
            </a:r>
            <a:endParaRPr lang="en-US" b="1" dirty="0">
              <a:solidFill>
                <a:srgbClr val="16575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69127" y="1832254"/>
            <a:ext cx="49061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phù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hợp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được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thuật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toán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lựa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chọn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giảm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chủ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quan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người</a:t>
            </a:r>
            <a:endParaRPr lang="en-US" dirty="0">
              <a:solidFill>
                <a:srgbClr val="3B8D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69128" y="3296863"/>
            <a:ext cx="46847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Thuật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toán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chủ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yếu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là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máy</a:t>
            </a:r>
            <a:r>
              <a:rPr lang="en-US" b="1" dirty="0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b="1" dirty="0" err="1">
                <a:solidFill>
                  <a:srgbClr val="16575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học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ít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giả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định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sự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can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thiệp</a:t>
            </a:r>
            <a:r>
              <a:rPr lang="en-US" dirty="0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</a:t>
            </a:r>
            <a:r>
              <a:rPr lang="en-US" dirty="0" err="1">
                <a:solidFill>
                  <a:srgbClr val="3B8D6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người</a:t>
            </a:r>
            <a:endParaRPr lang="en-US" dirty="0">
              <a:solidFill>
                <a:srgbClr val="3B8D6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2" name="Google Shape;558;p40"/>
          <p:cNvGrpSpPr/>
          <p:nvPr/>
        </p:nvGrpSpPr>
        <p:grpSpPr>
          <a:xfrm>
            <a:off x="6321034" y="4915366"/>
            <a:ext cx="406932" cy="426663"/>
            <a:chOff x="5961125" y="1623900"/>
            <a:chExt cx="427450" cy="448175"/>
          </a:xfrm>
          <a:solidFill>
            <a:srgbClr val="18637B"/>
          </a:solidFill>
        </p:grpSpPr>
        <p:sp>
          <p:nvSpPr>
            <p:cNvPr id="13" name="Google Shape;559;p40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4" name="Google Shape;560;p40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5" name="Google Shape;561;p40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6" name="Google Shape;562;p40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7" name="Google Shape;563;p40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8" name="Google Shape;564;p40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9" name="Google Shape;565;p40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0" name="Google Shape;620;p40"/>
          <p:cNvGrpSpPr/>
          <p:nvPr/>
        </p:nvGrpSpPr>
        <p:grpSpPr>
          <a:xfrm>
            <a:off x="6321034" y="1947312"/>
            <a:ext cx="439396" cy="416215"/>
            <a:chOff x="2583100" y="2973775"/>
            <a:chExt cx="461550" cy="437200"/>
          </a:xfrm>
          <a:solidFill>
            <a:srgbClr val="18637B"/>
          </a:solidFill>
        </p:grpSpPr>
        <p:sp>
          <p:nvSpPr>
            <p:cNvPr id="21" name="Google Shape;621;p40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Google Shape;622;p40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3" name="Google Shape;624;p40"/>
          <p:cNvGrpSpPr/>
          <p:nvPr/>
        </p:nvGrpSpPr>
        <p:grpSpPr>
          <a:xfrm>
            <a:off x="6321034" y="3436852"/>
            <a:ext cx="492732" cy="366353"/>
            <a:chOff x="5247525" y="3007275"/>
            <a:chExt cx="517575" cy="384825"/>
          </a:xfrm>
          <a:solidFill>
            <a:srgbClr val="18637B"/>
          </a:solidFill>
        </p:grpSpPr>
        <p:sp>
          <p:nvSpPr>
            <p:cNvPr id="24" name="Google Shape;625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5" name="Google Shape;626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6" name="Google Shape;679;p40"/>
          <p:cNvGrpSpPr/>
          <p:nvPr/>
        </p:nvGrpSpPr>
        <p:grpSpPr>
          <a:xfrm>
            <a:off x="898577" y="1932818"/>
            <a:ext cx="445203" cy="445203"/>
            <a:chOff x="5941025" y="3634400"/>
            <a:chExt cx="467650" cy="467650"/>
          </a:xfrm>
          <a:solidFill>
            <a:srgbClr val="18637B"/>
          </a:solidFill>
        </p:grpSpPr>
        <p:sp>
          <p:nvSpPr>
            <p:cNvPr id="27" name="Google Shape;680;p4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8" name="Google Shape;681;p40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9" name="Google Shape;682;p40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0" name="Google Shape;683;p40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1" name="Google Shape;684;p40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2" name="Google Shape;685;p40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33" name="Google Shape;778;p40"/>
          <p:cNvGrpSpPr/>
          <p:nvPr/>
        </p:nvGrpSpPr>
        <p:grpSpPr>
          <a:xfrm>
            <a:off x="898577" y="4940297"/>
            <a:ext cx="376801" cy="376801"/>
            <a:chOff x="6649150" y="309350"/>
            <a:chExt cx="395800" cy="395800"/>
          </a:xfrm>
          <a:solidFill>
            <a:srgbClr val="18637B"/>
          </a:solidFill>
        </p:grpSpPr>
        <p:sp>
          <p:nvSpPr>
            <p:cNvPr id="34" name="Google Shape;779;p40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5" name="Google Shape;780;p40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6" name="Google Shape;781;p40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7" name="Google Shape;782;p40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8" name="Google Shape;783;p40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39" name="Google Shape;784;p40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0" name="Google Shape;785;p40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1" name="Google Shape;786;p40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2" name="Google Shape;787;p4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3" name="Google Shape;788;p40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4" name="Google Shape;789;p40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5" name="Google Shape;790;p40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6" name="Google Shape;791;p40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Google Shape;792;p40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Google Shape;793;p40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9" name="Google Shape;794;p40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0" name="Google Shape;795;p40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1" name="Google Shape;796;p40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2" name="Google Shape;797;p4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3" name="Google Shape;798;p40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4" name="Google Shape;799;p40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5" name="Google Shape;800;p40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6" name="Google Shape;801;p40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57" name="Google Shape;872;p40"/>
          <p:cNvGrpSpPr/>
          <p:nvPr/>
        </p:nvGrpSpPr>
        <p:grpSpPr>
          <a:xfrm>
            <a:off x="898577" y="3374246"/>
            <a:ext cx="512437" cy="491565"/>
            <a:chOff x="5233525" y="4954450"/>
            <a:chExt cx="538275" cy="516350"/>
          </a:xfrm>
          <a:solidFill>
            <a:srgbClr val="18637B"/>
          </a:solidFill>
        </p:grpSpPr>
        <p:sp>
          <p:nvSpPr>
            <p:cNvPr id="58" name="Google Shape;873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59" name="Google Shape;874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0" name="Google Shape;875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1" name="Google Shape;876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2" name="Google Shape;877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3" name="Google Shape;878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4" name="Google Shape;879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5" name="Google Shape;880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6" name="Google Shape;881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7" name="Google Shape;882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8" name="Google Shape;883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grpFill/>
            <a:ln w="19050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69" name="Google Shape;445;p38"/>
          <p:cNvSpPr txBox="1">
            <a:spLocks noGrp="1"/>
          </p:cNvSpPr>
          <p:nvPr>
            <p:ph type="title"/>
          </p:nvPr>
        </p:nvSpPr>
        <p:spPr>
          <a:xfrm>
            <a:off x="992003" y="199697"/>
            <a:ext cx="3513089" cy="2417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1. Problem Modeling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71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" name="Google Shape;828;p40"/>
          <p:cNvGrpSpPr/>
          <p:nvPr/>
        </p:nvGrpSpPr>
        <p:grpSpPr>
          <a:xfrm>
            <a:off x="407088" y="266851"/>
            <a:ext cx="444565" cy="554393"/>
            <a:chOff x="6718575" y="2318625"/>
            <a:chExt cx="256950" cy="407375"/>
          </a:xfrm>
        </p:grpSpPr>
        <p:sp>
          <p:nvSpPr>
            <p:cNvPr id="73" name="Google Shape;829;p4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30;p4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831;p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32;p4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33;p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834;p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835;p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36;p4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2834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0000000-1234-1234-1234-123412341234}" type="slidenum">
              <a:rPr kumimoji="0" lang="en" sz="1067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Slab"/>
                <a:cs typeface="Roboto Slab"/>
                <a:sym typeface="Roboto Slab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067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Slab"/>
              <a:cs typeface="Roboto Slab"/>
              <a:sym typeface="Roboto Slab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92002" y="425479"/>
            <a:ext cx="663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 err="1">
                <a:solidFill>
                  <a:prstClr val="white"/>
                </a:solidFill>
                <a:latin typeface="Roboto Slab" panose="020B0604020202020204"/>
              </a:rPr>
              <a:t>Lợi</a:t>
            </a:r>
            <a:r>
              <a:rPr lang="en-US" sz="3600" dirty="0">
                <a:solidFill>
                  <a:prstClr val="white"/>
                </a:solidFill>
                <a:latin typeface="Roboto Slab" panose="020B0604020202020204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Roboto Slab" panose="020B0604020202020204"/>
              </a:rPr>
              <a:t>thế</a:t>
            </a:r>
            <a:r>
              <a:rPr lang="en-US" sz="3600" dirty="0">
                <a:solidFill>
                  <a:prstClr val="white"/>
                </a:solidFill>
                <a:latin typeface="Roboto Slab" panose="020B0604020202020204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Roboto Slab" panose="020B0604020202020204"/>
              </a:rPr>
              <a:t>dữ</a:t>
            </a:r>
            <a:r>
              <a:rPr lang="en-US" sz="3600" dirty="0">
                <a:solidFill>
                  <a:prstClr val="white"/>
                </a:solidFill>
                <a:latin typeface="Roboto Slab" panose="020B0604020202020204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Roboto Slab" panose="020B0604020202020204"/>
              </a:rPr>
              <a:t>liệu</a:t>
            </a:r>
            <a:r>
              <a:rPr lang="en-US" sz="3600" dirty="0">
                <a:solidFill>
                  <a:prstClr val="white"/>
                </a:solidFill>
                <a:latin typeface="Roboto Slab" panose="020B0604020202020204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Roboto Slab" panose="020B0604020202020204"/>
              </a:rPr>
              <a:t>của</a:t>
            </a:r>
            <a:r>
              <a:rPr lang="en-US" sz="3600" dirty="0">
                <a:solidFill>
                  <a:prstClr val="white"/>
                </a:solidFill>
                <a:latin typeface="Roboto Slab" panose="020B0604020202020204"/>
              </a:rPr>
              <a:t> </a:t>
            </a:r>
            <a:r>
              <a:rPr lang="en-US" sz="3600" dirty="0" err="1">
                <a:solidFill>
                  <a:prstClr val="white"/>
                </a:solidFill>
                <a:latin typeface="Roboto Slab" panose="020B0604020202020204"/>
              </a:rPr>
              <a:t>Viettel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Slab" panose="020B0604020202020204"/>
            </a:endParaRPr>
          </a:p>
        </p:txBody>
      </p:sp>
      <p:sp>
        <p:nvSpPr>
          <p:cNvPr id="69" name="Google Shape;445;p38"/>
          <p:cNvSpPr txBox="1">
            <a:spLocks noGrp="1"/>
          </p:cNvSpPr>
          <p:nvPr>
            <p:ph type="title"/>
          </p:nvPr>
        </p:nvSpPr>
        <p:spPr>
          <a:xfrm>
            <a:off x="992003" y="199697"/>
            <a:ext cx="3513089" cy="2417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1.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hóa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bài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toán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71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" name="Google Shape;828;p40"/>
          <p:cNvGrpSpPr/>
          <p:nvPr/>
        </p:nvGrpSpPr>
        <p:grpSpPr>
          <a:xfrm>
            <a:off x="407088" y="266851"/>
            <a:ext cx="444565" cy="554393"/>
            <a:chOff x="6718575" y="2318625"/>
            <a:chExt cx="256950" cy="407375"/>
          </a:xfrm>
        </p:grpSpPr>
        <p:sp>
          <p:nvSpPr>
            <p:cNvPr id="73" name="Google Shape;829;p4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830;p4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831;p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832;p4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833;p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834;p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835;p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36;p4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81" name="Text Placeholder 1"/>
          <p:cNvSpPr>
            <a:spLocks noGrp="1"/>
          </p:cNvSpPr>
          <p:nvPr>
            <p:ph type="body" idx="1"/>
          </p:nvPr>
        </p:nvSpPr>
        <p:spPr>
          <a:xfrm>
            <a:off x="1585715" y="7208900"/>
            <a:ext cx="10054400" cy="4211600"/>
          </a:xfrm>
        </p:spPr>
        <p:txBody>
          <a:bodyPr/>
          <a:lstStyle/>
          <a:p>
            <a:pPr marL="67732" indent="0">
              <a:buNone/>
            </a:pPr>
            <a:r>
              <a:rPr lang="en-US" dirty="0"/>
              <a:t>:</a:t>
            </a:r>
          </a:p>
          <a:p>
            <a:pPr>
              <a:buFontTx/>
              <a:buChar char="-"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viễn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.</a:t>
            </a:r>
          </a:p>
          <a:p>
            <a:pPr>
              <a:buFontTx/>
              <a:buChar char="-"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BCCS</a:t>
            </a:r>
          </a:p>
          <a:p>
            <a:pPr>
              <a:buFontTx/>
              <a:buChar char="-"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sms</a:t>
            </a:r>
            <a:r>
              <a:rPr lang="en-US" dirty="0"/>
              <a:t> banking.</a:t>
            </a:r>
          </a:p>
          <a:p>
            <a:pPr>
              <a:buFontTx/>
              <a:buChar char="-"/>
            </a:pP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ViettelPay</a:t>
            </a:r>
            <a:r>
              <a:rPr lang="en-US" dirty="0"/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499413" y="1226615"/>
            <a:ext cx="10925478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Ngoài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lợi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thế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rất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lớn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về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nguồn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dữ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liệu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dồi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dào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phong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phú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Viettel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còn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thêm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04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yếu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tố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tạo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sức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cạnh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tranh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lớn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đối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thủ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xây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dựng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xếp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hạng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ở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Việt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Nam</a:t>
            </a:r>
          </a:p>
        </p:txBody>
      </p:sp>
      <p:grpSp>
        <p:nvGrpSpPr>
          <p:cNvPr id="452" name="Group 451"/>
          <p:cNvGrpSpPr/>
          <p:nvPr/>
        </p:nvGrpSpPr>
        <p:grpSpPr>
          <a:xfrm>
            <a:off x="2515504" y="2341088"/>
            <a:ext cx="7542716" cy="4002563"/>
            <a:chOff x="3475225" y="2236985"/>
            <a:chExt cx="6353824" cy="3378810"/>
          </a:xfrm>
        </p:grpSpPr>
        <p:sp>
          <p:nvSpPr>
            <p:cNvPr id="83" name="Google Shape;213;p26"/>
            <p:cNvSpPr/>
            <p:nvPr/>
          </p:nvSpPr>
          <p:spPr>
            <a:xfrm>
              <a:off x="5366634" y="2613691"/>
              <a:ext cx="2540100" cy="2540100"/>
            </a:xfrm>
            <a:prstGeom prst="donut">
              <a:avLst>
                <a:gd name="adj" fmla="val 16067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D9D9D9"/>
                </a:solidFill>
              </a:endParaRPr>
            </a:p>
          </p:txBody>
        </p:sp>
        <p:sp>
          <p:nvSpPr>
            <p:cNvPr id="101" name="Google Shape;224;p26"/>
            <p:cNvSpPr/>
            <p:nvPr/>
          </p:nvSpPr>
          <p:spPr>
            <a:xfrm rot="19641157" flipV="1">
              <a:off x="5174865" y="2741067"/>
              <a:ext cx="2846287" cy="2654050"/>
            </a:xfrm>
            <a:prstGeom prst="blockArc">
              <a:avLst>
                <a:gd name="adj1" fmla="val 14463564"/>
                <a:gd name="adj2" fmla="val 19944795"/>
                <a:gd name="adj3" fmla="val 10194"/>
              </a:avLst>
            </a:prstGeom>
            <a:solidFill>
              <a:srgbClr val="3B8D61"/>
            </a:solidFill>
            <a:ln>
              <a:noFill/>
            </a:ln>
            <a:effectLst>
              <a:outerShdw blurRad="71438" dist="9525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4" name="Google Shape;214;p26"/>
            <p:cNvGrpSpPr/>
            <p:nvPr/>
          </p:nvGrpSpPr>
          <p:grpSpPr>
            <a:xfrm rot="506820">
              <a:off x="3638165" y="2236985"/>
              <a:ext cx="2062182" cy="669600"/>
              <a:chOff x="1550287" y="1316183"/>
              <a:chExt cx="2062182" cy="669600"/>
            </a:xfrm>
          </p:grpSpPr>
          <p:cxnSp>
            <p:nvCxnSpPr>
              <p:cNvPr id="85" name="Google Shape;215;p26"/>
              <p:cNvCxnSpPr/>
              <p:nvPr/>
            </p:nvCxnSpPr>
            <p:spPr>
              <a:xfrm>
                <a:off x="3178969" y="1638300"/>
                <a:ext cx="433500" cy="252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6575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86" name="Google Shape;216;p26"/>
              <p:cNvSpPr txBox="1"/>
              <p:nvPr/>
            </p:nvSpPr>
            <p:spPr>
              <a:xfrm rot="21093180">
                <a:off x="1550287" y="1316183"/>
                <a:ext cx="1578724" cy="6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solidFill>
                      <a:schemeClr val="dk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Karla"/>
                    <a:sym typeface="Karla"/>
                  </a:rPr>
                  <a:t>DỮ LIỆU VIỄN THÔNG</a:t>
                </a:r>
                <a:endParaRPr sz="1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Karla"/>
                  <a:sym typeface="Karla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Karla"/>
                  <a:sym typeface="Karla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Với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các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thông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tin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về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cuộc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gọi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, tin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nhắn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, data, internet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và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vị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trí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thuê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bao</a:t>
                </a:r>
                <a:endParaRPr sz="1200" dirty="0">
                  <a:solidFill>
                    <a:schemeClr val="dk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Karla"/>
                  <a:sym typeface="Karla"/>
                </a:endParaRPr>
              </a:p>
            </p:txBody>
          </p:sp>
        </p:grpSp>
        <p:grpSp>
          <p:nvGrpSpPr>
            <p:cNvPr id="87" name="Google Shape;217;p26"/>
            <p:cNvGrpSpPr/>
            <p:nvPr/>
          </p:nvGrpSpPr>
          <p:grpSpPr>
            <a:xfrm>
              <a:off x="7697335" y="2467352"/>
              <a:ext cx="1987439" cy="669600"/>
              <a:chOff x="5517319" y="1286565"/>
              <a:chExt cx="1987439" cy="669600"/>
            </a:xfrm>
          </p:grpSpPr>
          <p:cxnSp>
            <p:nvCxnSpPr>
              <p:cNvPr id="88" name="Google Shape;218;p26"/>
              <p:cNvCxnSpPr/>
              <p:nvPr/>
            </p:nvCxnSpPr>
            <p:spPr>
              <a:xfrm flipH="1">
                <a:off x="5517319" y="1638300"/>
                <a:ext cx="433500" cy="252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18637B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89" name="Google Shape;219;p26"/>
              <p:cNvSpPr txBox="1"/>
              <p:nvPr/>
            </p:nvSpPr>
            <p:spPr>
              <a:xfrm>
                <a:off x="6009558" y="1286565"/>
                <a:ext cx="1495200" cy="6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-US" sz="1200" b="1" dirty="0">
                    <a:solidFill>
                      <a:schemeClr val="dk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Karla"/>
                    <a:sym typeface="Karla"/>
                  </a:rPr>
                  <a:t>DỮ LIỆU BCCS</a:t>
                </a: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 dirty="0">
                  <a:solidFill>
                    <a:schemeClr val="dk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Karla"/>
                  <a:sym typeface="Karla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Thông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tin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định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danh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của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thuê</a:t>
                </a:r>
                <a:r>
                  <a:rPr lang="en-US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 </a:t>
                </a:r>
                <a:r>
                  <a:rPr lang="en-US" sz="1200" dirty="0" err="1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bao</a:t>
                </a:r>
                <a:endParaRPr lang="en-US" sz="1200" dirty="0">
                  <a:solidFill>
                    <a:schemeClr val="dk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Karla"/>
                  <a:sym typeface="Karla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Karla"/>
                  <a:sym typeface="Karla"/>
                </a:endParaRPr>
              </a:p>
            </p:txBody>
          </p:sp>
        </p:grpSp>
        <p:grpSp>
          <p:nvGrpSpPr>
            <p:cNvPr id="90" name="Google Shape;220;p26"/>
            <p:cNvGrpSpPr/>
            <p:nvPr/>
          </p:nvGrpSpPr>
          <p:grpSpPr>
            <a:xfrm rot="3262623">
              <a:off x="4164063" y="4071208"/>
              <a:ext cx="687631" cy="2065307"/>
              <a:chOff x="3868768" y="3535140"/>
              <a:chExt cx="687631" cy="2065307"/>
            </a:xfrm>
          </p:grpSpPr>
          <p:cxnSp>
            <p:nvCxnSpPr>
              <p:cNvPr id="91" name="Google Shape;221;p26"/>
              <p:cNvCxnSpPr/>
              <p:nvPr/>
            </p:nvCxnSpPr>
            <p:spPr>
              <a:xfrm rot="10800000">
                <a:off x="4556399" y="3535140"/>
                <a:ext cx="0" cy="4605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94BF6E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92" name="Google Shape;222;p26"/>
              <p:cNvSpPr txBox="1"/>
              <p:nvPr/>
            </p:nvSpPr>
            <p:spPr>
              <a:xfrm rot="18337377">
                <a:off x="3391195" y="4453274"/>
                <a:ext cx="1624746" cy="6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algn="r">
                  <a:lnSpc>
                    <a:spcPct val="115000"/>
                  </a:lnSpc>
                </a:pPr>
                <a:r>
                  <a:rPr lang="en-US" sz="1200" b="1" dirty="0">
                    <a:solidFill>
                      <a:schemeClr val="dk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Karla"/>
                    <a:sym typeface="Karla"/>
                  </a:rPr>
                  <a:t>DỮ LIỆU SMS BANKING</a:t>
                </a:r>
                <a:endParaRPr sz="1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Karla"/>
                  <a:sym typeface="Karla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Karla"/>
                  <a:sym typeface="Karla"/>
                </a:endParaRPr>
              </a:p>
              <a:p>
                <a:pPr marL="0" lvl="0" indent="0" algn="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Thông tin về lịch sử tín dụng thuê bao</a:t>
                </a:r>
                <a:endParaRPr sz="1200" dirty="0">
                  <a:solidFill>
                    <a:schemeClr val="dk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Karla"/>
                  <a:sym typeface="Karla"/>
                </a:endParaRPr>
              </a:p>
            </p:txBody>
          </p:sp>
        </p:grpSp>
        <p:sp>
          <p:nvSpPr>
            <p:cNvPr id="97" name="Google Shape;224;p26"/>
            <p:cNvSpPr/>
            <p:nvPr/>
          </p:nvSpPr>
          <p:spPr>
            <a:xfrm rot="306806">
              <a:off x="5250286" y="2541568"/>
              <a:ext cx="2724610" cy="2690936"/>
            </a:xfrm>
            <a:prstGeom prst="blockArc">
              <a:avLst>
                <a:gd name="adj1" fmla="val 14414370"/>
                <a:gd name="adj2" fmla="val 694"/>
                <a:gd name="adj3" fmla="val 9562"/>
              </a:avLst>
            </a:prstGeom>
            <a:solidFill>
              <a:srgbClr val="18637B"/>
            </a:solidFill>
            <a:ln>
              <a:noFill/>
            </a:ln>
            <a:effectLst>
              <a:outerShdw blurRad="71438" dist="9525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25;p26"/>
            <p:cNvSpPr/>
            <p:nvPr/>
          </p:nvSpPr>
          <p:spPr>
            <a:xfrm rot="20074531" flipH="1">
              <a:off x="5229178" y="2546045"/>
              <a:ext cx="2739483" cy="2679610"/>
            </a:xfrm>
            <a:prstGeom prst="blockArc">
              <a:avLst>
                <a:gd name="adj1" fmla="val 14348563"/>
                <a:gd name="adj2" fmla="val 19838059"/>
                <a:gd name="adj3" fmla="val 10539"/>
              </a:avLst>
            </a:prstGeom>
            <a:solidFill>
              <a:srgbClr val="165751"/>
            </a:solidFill>
            <a:ln>
              <a:noFill/>
            </a:ln>
            <a:effectLst>
              <a:outerShdw blurRad="71438" dist="9525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27;p26"/>
            <p:cNvSpPr/>
            <p:nvPr/>
          </p:nvSpPr>
          <p:spPr>
            <a:xfrm rot="16200000" flipH="1">
              <a:off x="5252896" y="2660888"/>
              <a:ext cx="2690226" cy="2690226"/>
            </a:xfrm>
            <a:prstGeom prst="blockArc">
              <a:avLst>
                <a:gd name="adj1" fmla="val 15815164"/>
                <a:gd name="adj2" fmla="val 21574644"/>
                <a:gd name="adj3" fmla="val 9430"/>
              </a:avLst>
            </a:prstGeom>
            <a:solidFill>
              <a:srgbClr val="94BF6E"/>
            </a:solidFill>
            <a:ln>
              <a:noFill/>
            </a:ln>
            <a:effectLst>
              <a:outerShdw blurRad="71438" dist="9525" dir="5400000" algn="b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26;p26"/>
            <p:cNvSpPr/>
            <p:nvPr/>
          </p:nvSpPr>
          <p:spPr>
            <a:xfrm rot="-8100000">
              <a:off x="6416423" y="2470353"/>
              <a:ext cx="363170" cy="363170"/>
            </a:xfrm>
            <a:prstGeom prst="rtTriangle">
              <a:avLst/>
            </a:prstGeom>
            <a:solidFill>
              <a:srgbClr val="1657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29;p26"/>
            <p:cNvSpPr/>
            <p:nvPr/>
          </p:nvSpPr>
          <p:spPr>
            <a:xfrm rot="8459546">
              <a:off x="5202507" y="3704060"/>
              <a:ext cx="363580" cy="363580"/>
            </a:xfrm>
            <a:prstGeom prst="rtTriangle">
              <a:avLst/>
            </a:prstGeom>
            <a:solidFill>
              <a:srgbClr val="94BF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28;p26"/>
            <p:cNvSpPr/>
            <p:nvPr/>
          </p:nvSpPr>
          <p:spPr>
            <a:xfrm rot="19215776">
              <a:off x="7687180" y="3794424"/>
              <a:ext cx="302366" cy="330313"/>
            </a:xfrm>
            <a:prstGeom prst="rtTriangle">
              <a:avLst/>
            </a:prstGeom>
            <a:solidFill>
              <a:srgbClr val="1863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29;p26"/>
            <p:cNvSpPr/>
            <p:nvPr/>
          </p:nvSpPr>
          <p:spPr>
            <a:xfrm rot="2702819">
              <a:off x="6529054" y="5067249"/>
              <a:ext cx="364349" cy="362812"/>
            </a:xfrm>
            <a:prstGeom prst="rtTriangle">
              <a:avLst/>
            </a:prstGeom>
            <a:solidFill>
              <a:srgbClr val="3B8D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217;p26"/>
            <p:cNvGrpSpPr/>
            <p:nvPr/>
          </p:nvGrpSpPr>
          <p:grpSpPr>
            <a:xfrm>
              <a:off x="7547222" y="4862279"/>
              <a:ext cx="2281827" cy="753516"/>
              <a:chOff x="5543655" y="1484347"/>
              <a:chExt cx="2281827" cy="753516"/>
            </a:xfrm>
          </p:grpSpPr>
          <p:cxnSp>
            <p:nvCxnSpPr>
              <p:cNvPr id="104" name="Google Shape;218;p26"/>
              <p:cNvCxnSpPr/>
              <p:nvPr/>
            </p:nvCxnSpPr>
            <p:spPr>
              <a:xfrm flipH="1" flipV="1">
                <a:off x="5543655" y="1484347"/>
                <a:ext cx="377028" cy="370381"/>
              </a:xfrm>
              <a:prstGeom prst="straightConnector1">
                <a:avLst/>
              </a:prstGeom>
              <a:noFill/>
              <a:ln w="19050" cap="flat" cmpd="sng">
                <a:solidFill>
                  <a:srgbClr val="3B8D61"/>
                </a:solidFill>
                <a:prstDash val="solid"/>
                <a:round/>
                <a:headEnd type="oval" w="med" len="med"/>
                <a:tailEnd type="none" w="sm" len="sm"/>
              </a:ln>
            </p:spPr>
          </p:cxnSp>
          <p:sp>
            <p:nvSpPr>
              <p:cNvPr id="105" name="Google Shape;219;p26"/>
              <p:cNvSpPr txBox="1"/>
              <p:nvPr/>
            </p:nvSpPr>
            <p:spPr>
              <a:xfrm>
                <a:off x="6138574" y="1568263"/>
                <a:ext cx="1686908" cy="66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dirty="0">
                    <a:solidFill>
                      <a:schemeClr val="dk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Karla"/>
                    <a:sym typeface="Karla"/>
                  </a:rPr>
                  <a:t>DỮ LIỆU VIETTELPAY</a:t>
                </a:r>
                <a:endParaRPr sz="12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Karla"/>
                  <a:sym typeface="Karla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dirty="0">
                  <a:solidFill>
                    <a:schemeClr val="dk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Karla"/>
                  <a:sym typeface="Karla"/>
                </a:endParaRPr>
              </a:p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 dirty="0">
                    <a:solidFill>
                      <a:schemeClr val="dk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  <a:cs typeface="Karla"/>
                    <a:sym typeface="Karla"/>
                  </a:rPr>
                  <a:t>Thông tin về định danh lịch sử, thói quen thanh toán,  tiêu dùng của thuê bao</a:t>
                </a:r>
                <a:endParaRPr sz="1200" dirty="0">
                  <a:solidFill>
                    <a:schemeClr val="dk1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Karla"/>
                  <a:sym typeface="Karla"/>
                </a:endParaRPr>
              </a:p>
            </p:txBody>
          </p:sp>
        </p:grpSp>
        <p:pic>
          <p:nvPicPr>
            <p:cNvPr id="451" name="Picture 4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9108" y="3553310"/>
              <a:ext cx="1188469" cy="679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692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668797" y="1053913"/>
            <a:ext cx="10737228" cy="67749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sz="2000" dirty="0" err="1"/>
              <a:t>Xếp</a:t>
            </a:r>
            <a:r>
              <a:rPr lang="en-US" sz="2000" dirty="0"/>
              <a:t> </a:t>
            </a:r>
            <a:r>
              <a:rPr lang="en-US" sz="2000" dirty="0" err="1"/>
              <a:t>hạng</a:t>
            </a:r>
            <a:r>
              <a:rPr lang="en-US" sz="2000" dirty="0"/>
              <a:t> </a:t>
            </a:r>
            <a:r>
              <a:rPr lang="en-US" sz="2000" dirty="0" err="1"/>
              <a:t>tín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khách</a:t>
            </a:r>
            <a:r>
              <a:rPr lang="en-US" sz="2000" dirty="0"/>
              <a:t> </a:t>
            </a:r>
            <a:r>
              <a:rPr lang="en-US" sz="2000" dirty="0" err="1"/>
              <a:t>hàng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nhu</a:t>
            </a:r>
            <a:r>
              <a:rPr lang="en-US" sz="2000" dirty="0"/>
              <a:t> </a:t>
            </a:r>
            <a:r>
              <a:rPr lang="en-US" sz="2000" dirty="0" err="1"/>
              <a:t>cầu</a:t>
            </a:r>
            <a:r>
              <a:rPr lang="en-US" sz="2000" dirty="0"/>
              <a:t> </a:t>
            </a:r>
            <a:r>
              <a:rPr lang="en-US" sz="2000" dirty="0" err="1"/>
              <a:t>vay</a:t>
            </a:r>
            <a:r>
              <a:rPr lang="en-US" sz="2000" dirty="0"/>
              <a:t> </a:t>
            </a:r>
            <a:r>
              <a:rPr lang="en-US" sz="2000" dirty="0" err="1"/>
              <a:t>tín</a:t>
            </a:r>
            <a:r>
              <a:rPr lang="en-US" sz="2000" dirty="0"/>
              <a:t> </a:t>
            </a:r>
            <a:r>
              <a:rPr lang="en-US" sz="2000" dirty="0" err="1"/>
              <a:t>chấp</a:t>
            </a:r>
            <a:r>
              <a:rPr lang="en-US" sz="2000" dirty="0"/>
              <a:t> </a:t>
            </a:r>
            <a:r>
              <a:rPr lang="en-US" sz="2000" dirty="0" err="1"/>
              <a:t>tiêu</a:t>
            </a:r>
            <a:r>
              <a:rPr lang="en-US" sz="2000" dirty="0"/>
              <a:t> </a:t>
            </a:r>
            <a:r>
              <a:rPr lang="en-US" sz="2000" dirty="0" err="1"/>
              <a:t>dùng</a:t>
            </a:r>
            <a:r>
              <a:rPr lang="en-US" sz="2000" dirty="0"/>
              <a:t>.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minh </a:t>
            </a:r>
            <a:r>
              <a:rPr lang="en-US" sz="2000" dirty="0" err="1"/>
              <a:t>họa</a:t>
            </a:r>
            <a:r>
              <a:rPr lang="en-US" sz="2000" dirty="0"/>
              <a:t>:  </a:t>
            </a:r>
            <a:endParaRPr sz="2000" dirty="0"/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9"/>
          <a:stretch/>
        </p:blipFill>
        <p:spPr>
          <a:xfrm>
            <a:off x="-6145730" y="3977305"/>
            <a:ext cx="2548805" cy="1728016"/>
          </a:xfrm>
          <a:prstGeom prst="rect">
            <a:avLst/>
          </a:prstGeom>
        </p:spPr>
      </p:pic>
      <p:sp>
        <p:nvSpPr>
          <p:cNvPr id="11" name="Left-Right Arrow 10"/>
          <p:cNvSpPr/>
          <p:nvPr/>
        </p:nvSpPr>
        <p:spPr>
          <a:xfrm>
            <a:off x="-3237350" y="4577465"/>
            <a:ext cx="561067" cy="323347"/>
          </a:xfrm>
          <a:prstGeom prst="leftRightArrow">
            <a:avLst/>
          </a:prstGeom>
          <a:solidFill>
            <a:srgbClr val="165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7"/>
          <a:stretch/>
        </p:blipFill>
        <p:spPr>
          <a:xfrm>
            <a:off x="-2697539" y="3878508"/>
            <a:ext cx="2548805" cy="171533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861336" y="2383941"/>
            <a:ext cx="1734638" cy="1796684"/>
          </a:xfrm>
          <a:prstGeom prst="ellipse">
            <a:avLst/>
          </a:prstGeom>
          <a:noFill/>
          <a:ln>
            <a:solidFill>
              <a:srgbClr val="3B8D6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96354" y="1834645"/>
            <a:ext cx="107236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endPara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8201" y="2997080"/>
            <a:ext cx="2820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điện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thoại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Viettel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65983" y="2380223"/>
            <a:ext cx="2820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tại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ngày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đưa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mô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hình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Google Shape;619;p40"/>
          <p:cNvSpPr/>
          <p:nvPr/>
        </p:nvSpPr>
        <p:spPr>
          <a:xfrm>
            <a:off x="675696" y="2958054"/>
            <a:ext cx="281744" cy="488091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9050" cap="rnd" cmpd="sng">
            <a:solidFill>
              <a:srgbClr val="94BF6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18" name="Google Shape;637;p40"/>
          <p:cNvGrpSpPr/>
          <p:nvPr/>
        </p:nvGrpSpPr>
        <p:grpSpPr>
          <a:xfrm>
            <a:off x="698218" y="4858631"/>
            <a:ext cx="427805" cy="287528"/>
            <a:chOff x="1244800" y="3717225"/>
            <a:chExt cx="449375" cy="302025"/>
          </a:xfrm>
        </p:grpSpPr>
        <p:sp>
          <p:nvSpPr>
            <p:cNvPr id="19" name="Google Shape;638;p40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0" name="Google Shape;639;p40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1" name="Google Shape;640;p40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2" name="Google Shape;641;p40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3" name="Google Shape;642;p40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24" name="Google Shape;643;p40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26" name="Google Shape;596;p40"/>
          <p:cNvGrpSpPr/>
          <p:nvPr/>
        </p:nvGrpSpPr>
        <p:grpSpPr>
          <a:xfrm>
            <a:off x="5515125" y="2966319"/>
            <a:ext cx="427063" cy="727873"/>
            <a:chOff x="3384375" y="2267500"/>
            <a:chExt cx="203375" cy="507825"/>
          </a:xfrm>
          <a:solidFill>
            <a:srgbClr val="165751"/>
          </a:solidFill>
        </p:grpSpPr>
        <p:sp>
          <p:nvSpPr>
            <p:cNvPr id="27" name="Google Shape;597;p4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solidFill>
              <a:srgbClr val="165751"/>
            </a:solidFill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  <p:sp>
          <p:nvSpPr>
            <p:cNvPr id="28" name="Google Shape;598;p40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solidFill>
              <a:srgbClr val="165751"/>
            </a:solidFill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endParaRPr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69"/>
          <a:stretch/>
        </p:blipFill>
        <p:spPr>
          <a:xfrm>
            <a:off x="8037290" y="2408558"/>
            <a:ext cx="1014382" cy="61799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165983" y="3175190"/>
            <a:ext cx="2903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Dự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báo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về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vỡ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trên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336448" y="3035026"/>
            <a:ext cx="620933" cy="56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69" y="3071635"/>
            <a:ext cx="494125" cy="49412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416478" y="3916107"/>
            <a:ext cx="620933" cy="56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73" y="3968327"/>
            <a:ext cx="469883" cy="46988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416478" y="2256950"/>
            <a:ext cx="620933" cy="56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55" y="2291059"/>
            <a:ext cx="511401" cy="51140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539536" y="3035026"/>
            <a:ext cx="581329" cy="5673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124" y="3064438"/>
            <a:ext cx="454520" cy="454520"/>
          </a:xfrm>
          <a:prstGeom prst="rect">
            <a:avLst/>
          </a:prstGeom>
        </p:spPr>
      </p:pic>
      <p:sp>
        <p:nvSpPr>
          <p:cNvPr id="39" name="Striped Right Arrow 38"/>
          <p:cNvSpPr/>
          <p:nvPr/>
        </p:nvSpPr>
        <p:spPr>
          <a:xfrm>
            <a:off x="3623430" y="2774101"/>
            <a:ext cx="647798" cy="949788"/>
          </a:xfrm>
          <a:prstGeom prst="striped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0" name="Striped Right Arrow 39"/>
          <p:cNvSpPr/>
          <p:nvPr/>
        </p:nvSpPr>
        <p:spPr>
          <a:xfrm>
            <a:off x="7231122" y="2767608"/>
            <a:ext cx="647798" cy="949788"/>
          </a:xfrm>
          <a:prstGeom prst="striped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701478" y="1903854"/>
            <a:ext cx="104387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vào</a:t>
            </a:r>
            <a:endPara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749091" y="1834645"/>
            <a:ext cx="87716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Đầu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ra</a:t>
            </a:r>
            <a:endParaRPr lang="en-US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43" name="Google Shape;668;p40"/>
          <p:cNvGrpSpPr/>
          <p:nvPr/>
        </p:nvGrpSpPr>
        <p:grpSpPr>
          <a:xfrm>
            <a:off x="8195857" y="3254458"/>
            <a:ext cx="778772" cy="422337"/>
            <a:chOff x="4604550" y="3714775"/>
            <a:chExt cx="439625" cy="319075"/>
          </a:xfrm>
          <a:solidFill>
            <a:srgbClr val="94BF6E"/>
          </a:solidFill>
        </p:grpSpPr>
        <p:sp>
          <p:nvSpPr>
            <p:cNvPr id="44" name="Google Shape;669;p40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grpFill/>
            <a:ln w="28575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5" name="Google Shape;670;p40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grpFill/>
            <a:ln w="28575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568017" y="3097617"/>
            <a:ext cx="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Nixie One" panose="020B0604020202020204" charset="0"/>
              </a:rPr>
              <a:t>?</a:t>
            </a:r>
          </a:p>
        </p:txBody>
      </p:sp>
      <p:sp>
        <p:nvSpPr>
          <p:cNvPr id="47" name="Google Shape;445;p38"/>
          <p:cNvSpPr txBox="1">
            <a:spLocks noGrp="1"/>
          </p:cNvSpPr>
          <p:nvPr>
            <p:ph type="title"/>
          </p:nvPr>
        </p:nvSpPr>
        <p:spPr>
          <a:xfrm>
            <a:off x="992003" y="199697"/>
            <a:ext cx="3513089" cy="2417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1.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Mô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hình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hóa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bài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toán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92002" y="441434"/>
            <a:ext cx="6239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Tổng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quan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yêu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cầu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bài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toán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49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" name="Google Shape;828;p40"/>
          <p:cNvGrpSpPr/>
          <p:nvPr/>
        </p:nvGrpSpPr>
        <p:grpSpPr>
          <a:xfrm>
            <a:off x="407088" y="266851"/>
            <a:ext cx="444565" cy="554393"/>
            <a:chOff x="6718575" y="2318625"/>
            <a:chExt cx="256950" cy="407375"/>
          </a:xfrm>
        </p:grpSpPr>
        <p:sp>
          <p:nvSpPr>
            <p:cNvPr id="57" name="Google Shape;829;p4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830;p40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31;p4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832;p40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833;p4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834;p4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835;p4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836;p40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251142" y="4806692"/>
            <a:ext cx="2557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Họ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tên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Tuổi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</a:p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chỉ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CMND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Viettel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7923" y="4091603"/>
            <a:ext cx="2342492" cy="715089"/>
          </a:xfrm>
          <a:prstGeom prst="roundRect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thông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tin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bổ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sung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để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xác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thực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KH</a:t>
            </a:r>
          </a:p>
        </p:txBody>
      </p:sp>
      <p:sp>
        <p:nvSpPr>
          <p:cNvPr id="55" name="Striped Right Arrow 54"/>
          <p:cNvSpPr/>
          <p:nvPr/>
        </p:nvSpPr>
        <p:spPr>
          <a:xfrm rot="5400000">
            <a:off x="9863773" y="3916107"/>
            <a:ext cx="647798" cy="949788"/>
          </a:xfrm>
          <a:prstGeom prst="stripedRightArrow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65" name="Google Shape;817;p40"/>
          <p:cNvGrpSpPr/>
          <p:nvPr/>
        </p:nvGrpSpPr>
        <p:grpSpPr>
          <a:xfrm>
            <a:off x="7835510" y="4959285"/>
            <a:ext cx="419744" cy="497674"/>
            <a:chOff x="1268550" y="929175"/>
            <a:chExt cx="407950" cy="497475"/>
          </a:xfrm>
        </p:grpSpPr>
        <p:sp>
          <p:nvSpPr>
            <p:cNvPr id="66" name="Google Shape;818;p40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28575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819;p40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28575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820;p40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28575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8603273" y="4897148"/>
            <a:ext cx="3549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Danh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sách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của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bên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cho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vay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với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tương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ứng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667759" y="5809267"/>
            <a:ext cx="3373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Đề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xuất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danh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sách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có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cầu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vay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và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mức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phù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hợp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75" name="Google Shape;498;p40"/>
          <p:cNvGrpSpPr/>
          <p:nvPr/>
        </p:nvGrpSpPr>
        <p:grpSpPr>
          <a:xfrm>
            <a:off x="7866815" y="5982947"/>
            <a:ext cx="388439" cy="552270"/>
            <a:chOff x="596350" y="929175"/>
            <a:chExt cx="407950" cy="497475"/>
          </a:xfrm>
        </p:grpSpPr>
        <p:sp>
          <p:nvSpPr>
            <p:cNvPr id="76" name="Google Shape;499;p40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00;p40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01;p40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02;p40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03;p40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04;p40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05;p40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9050" cap="rnd" cmpd="sng">
              <a:solidFill>
                <a:srgbClr val="94BF6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6977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ctrTitle"/>
          </p:nvPr>
        </p:nvSpPr>
        <p:spPr>
          <a:xfrm>
            <a:off x="5484800" y="3838333"/>
            <a:ext cx="6007600" cy="154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" dirty="0"/>
              <a:t> </a:t>
            </a:r>
            <a:endParaRPr dirty="0"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5484800" y="5310733"/>
            <a:ext cx="6007600" cy="1046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-US" dirty="0"/>
              <a:t>Features </a:t>
            </a:r>
            <a:r>
              <a:rPr lang="en" dirty="0"/>
              <a:t>Engineering</a:t>
            </a:r>
            <a:endParaRPr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0" y="671133"/>
            <a:ext cx="4628400" cy="50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26666" kern="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6666" kern="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38316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68067" y="6425867"/>
            <a:ext cx="465600" cy="43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87" name="Google Shape;445;p38"/>
          <p:cNvSpPr txBox="1">
            <a:spLocks noGrp="1"/>
          </p:cNvSpPr>
          <p:nvPr>
            <p:ph type="title"/>
          </p:nvPr>
        </p:nvSpPr>
        <p:spPr>
          <a:xfrm>
            <a:off x="992003" y="199697"/>
            <a:ext cx="3513089" cy="2417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2.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Lấy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đầu</a:t>
            </a:r>
            <a:r>
              <a:rPr lang="en-US" sz="18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vào</a:t>
            </a:r>
            <a:endParaRPr sz="18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92003" y="441434"/>
            <a:ext cx="5923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Các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loại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dữ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liệu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đầu</a:t>
            </a:r>
            <a:r>
              <a:rPr lang="en-US" sz="360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3600" dirty="0" err="1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</a:rPr>
              <a:t>vào</a:t>
            </a:r>
            <a:endParaRPr lang="en-US" sz="3600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cxnSp>
        <p:nvCxnSpPr>
          <p:cNvPr id="89" name="Google Shape;40;p5"/>
          <p:cNvCxnSpPr/>
          <p:nvPr/>
        </p:nvCxnSpPr>
        <p:spPr>
          <a:xfrm flipH="1">
            <a:off x="992004" y="210206"/>
            <a:ext cx="1" cy="725215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6" name="Google Shape;671;p40"/>
          <p:cNvGrpSpPr/>
          <p:nvPr/>
        </p:nvGrpSpPr>
        <p:grpSpPr>
          <a:xfrm>
            <a:off x="349515" y="300145"/>
            <a:ext cx="536070" cy="523634"/>
            <a:chOff x="5292575" y="3681900"/>
            <a:chExt cx="420150" cy="373275"/>
          </a:xfrm>
        </p:grpSpPr>
        <p:sp>
          <p:nvSpPr>
            <p:cNvPr id="97" name="Google Shape;672;p40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673;p40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674;p40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675;p40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676;p40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677;p4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678;p40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" name="Oval 3"/>
          <p:cNvSpPr/>
          <p:nvPr/>
        </p:nvSpPr>
        <p:spPr>
          <a:xfrm>
            <a:off x="8037688" y="1732371"/>
            <a:ext cx="1967262" cy="929303"/>
          </a:xfrm>
          <a:prstGeom prst="ellipse">
            <a:avLst/>
          </a:prstGeom>
          <a:ln w="28575">
            <a:solidFill>
              <a:srgbClr val="1240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Hành vi sử dụng viễn thông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262489" y="2031999"/>
            <a:ext cx="1557867" cy="849787"/>
          </a:xfrm>
          <a:prstGeom prst="ellipse">
            <a:avLst/>
          </a:prstGeom>
          <a:ln w="28575">
            <a:solidFill>
              <a:srgbClr val="1240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Định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danh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3019278" y="4369375"/>
            <a:ext cx="1725175" cy="869244"/>
          </a:xfrm>
          <a:prstGeom prst="ellipse">
            <a:avLst/>
          </a:prstGeom>
          <a:ln w="28575">
            <a:solidFill>
              <a:srgbClr val="1240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Thói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quen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di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chuyển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995223" y="4624025"/>
            <a:ext cx="1433688" cy="711200"/>
          </a:xfrm>
          <a:prstGeom prst="ellipse">
            <a:avLst/>
          </a:prstGeom>
          <a:ln w="28575">
            <a:solidFill>
              <a:srgbClr val="1240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Quan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hệ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xã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hội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9" name="Straight Connector 8"/>
          <p:cNvCxnSpPr>
            <a:endCxn id="20" idx="7"/>
          </p:cNvCxnSpPr>
          <p:nvPr/>
        </p:nvCxnSpPr>
        <p:spPr>
          <a:xfrm flipH="1">
            <a:off x="4491807" y="3473015"/>
            <a:ext cx="974856" cy="1023658"/>
          </a:xfrm>
          <a:prstGeom prst="line">
            <a:avLst/>
          </a:prstGeom>
          <a:ln w="57150"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3"/>
            <a:endCxn id="3" idx="3"/>
          </p:cNvCxnSpPr>
          <p:nvPr/>
        </p:nvCxnSpPr>
        <p:spPr>
          <a:xfrm flipH="1">
            <a:off x="6915807" y="2525581"/>
            <a:ext cx="1409980" cy="731263"/>
          </a:xfrm>
          <a:prstGeom prst="line">
            <a:avLst/>
          </a:prstGeom>
          <a:ln w="57150"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3" idx="1"/>
            <a:endCxn id="19" idx="5"/>
          </p:cNvCxnSpPr>
          <p:nvPr/>
        </p:nvCxnSpPr>
        <p:spPr>
          <a:xfrm flipH="1" flipV="1">
            <a:off x="4592212" y="2757338"/>
            <a:ext cx="856040" cy="499506"/>
          </a:xfrm>
          <a:prstGeom prst="line">
            <a:avLst/>
          </a:prstGeom>
          <a:ln w="57150"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1" idx="1"/>
            <a:endCxn id="3" idx="2"/>
          </p:cNvCxnSpPr>
          <p:nvPr/>
        </p:nvCxnSpPr>
        <p:spPr>
          <a:xfrm flipH="1" flipV="1">
            <a:off x="6182030" y="3623733"/>
            <a:ext cx="1023152" cy="1104445"/>
          </a:xfrm>
          <a:prstGeom prst="line">
            <a:avLst/>
          </a:prstGeom>
          <a:ln w="57150"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10299028" y="4820356"/>
            <a:ext cx="1091462" cy="514869"/>
          </a:xfrm>
          <a:prstGeom prst="roundRect">
            <a:avLst/>
          </a:prstGeom>
          <a:ln w="19050">
            <a:solidFill>
              <a:srgbClr val="1240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người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liên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lạc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866488" y="5562632"/>
            <a:ext cx="1283338" cy="461827"/>
          </a:xfrm>
          <a:prstGeom prst="roundRect">
            <a:avLst/>
          </a:prstGeom>
          <a:ln w="19050">
            <a:solidFill>
              <a:srgbClr val="1240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cuộc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gọi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hai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chiều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8428912" y="6020954"/>
            <a:ext cx="1437576" cy="681452"/>
          </a:xfrm>
          <a:prstGeom prst="roundRect">
            <a:avLst/>
          </a:prstGeom>
          <a:ln w="19050">
            <a:solidFill>
              <a:srgbClr val="1240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ngày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Hành vi sử dụng viễn thông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105199" y="6088232"/>
            <a:ext cx="1799742" cy="603535"/>
          </a:xfrm>
          <a:prstGeom prst="roundRect">
            <a:avLst/>
          </a:prstGeom>
          <a:ln w="19050">
            <a:solidFill>
              <a:srgbClr val="124057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Thời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gian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giữa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cuộc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gọi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hai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chiều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,...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9316610" y="726771"/>
            <a:ext cx="1373023" cy="396484"/>
          </a:xfrm>
          <a:prstGeom prst="roundRect">
            <a:avLst/>
          </a:prstGeom>
          <a:ln w="19050">
            <a:solidFill>
              <a:srgbClr val="3B8D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Tuổi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thuê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bao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0233094" y="1282524"/>
            <a:ext cx="1157396" cy="449847"/>
          </a:xfrm>
          <a:prstGeom prst="roundRect">
            <a:avLst/>
          </a:prstGeom>
          <a:ln w="19050">
            <a:solidFill>
              <a:srgbClr val="3B8D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Thời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gian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gọi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đến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0691741" y="1993325"/>
            <a:ext cx="1161592" cy="464651"/>
          </a:xfrm>
          <a:prstGeom prst="roundRect">
            <a:avLst/>
          </a:prstGeom>
          <a:ln w="19050">
            <a:solidFill>
              <a:srgbClr val="3B8D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Lượng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data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sử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dụng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10384916" y="2786535"/>
            <a:ext cx="1287795" cy="480844"/>
          </a:xfrm>
          <a:prstGeom prst="roundRect">
            <a:avLst/>
          </a:prstGeom>
          <a:ln w="19050">
            <a:solidFill>
              <a:srgbClr val="3B8D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tiền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ứng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để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gọi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nhắn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1244817" y="1285199"/>
            <a:ext cx="1012961" cy="827060"/>
          </a:xfrm>
          <a:prstGeom prst="ellipse">
            <a:avLst/>
          </a:prstGeom>
          <a:ln w="19050">
            <a:solidFill>
              <a:srgbClr val="1657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Tuổi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khách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hàng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87251" y="2031259"/>
            <a:ext cx="798903" cy="784138"/>
          </a:xfrm>
          <a:prstGeom prst="ellipse">
            <a:avLst/>
          </a:prstGeom>
          <a:ln w="19050">
            <a:solidFill>
              <a:srgbClr val="1657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Họ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tên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587251" y="3014291"/>
            <a:ext cx="770386" cy="770386"/>
          </a:xfrm>
          <a:prstGeom prst="ellipse">
            <a:avLst/>
          </a:prstGeom>
          <a:ln w="19050">
            <a:solidFill>
              <a:srgbClr val="1657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Giới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tính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1348502" y="3473015"/>
            <a:ext cx="918020" cy="918020"/>
          </a:xfrm>
          <a:prstGeom prst="ellipse">
            <a:avLst/>
          </a:prstGeom>
          <a:ln w="19050">
            <a:solidFill>
              <a:srgbClr val="16575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chỉ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,....</a:t>
            </a:r>
          </a:p>
        </p:txBody>
      </p:sp>
      <p:cxnSp>
        <p:nvCxnSpPr>
          <p:cNvPr id="54" name="Straight Connector 53"/>
          <p:cNvCxnSpPr>
            <a:stCxn id="19" idx="2"/>
            <a:endCxn id="47" idx="6"/>
          </p:cNvCxnSpPr>
          <p:nvPr/>
        </p:nvCxnSpPr>
        <p:spPr>
          <a:xfrm flipH="1" flipV="1">
            <a:off x="1386154" y="2423328"/>
            <a:ext cx="1876335" cy="33565"/>
          </a:xfrm>
          <a:prstGeom prst="line">
            <a:avLst/>
          </a:prstGeom>
          <a:ln w="19050"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19" idx="1"/>
            <a:endCxn id="23" idx="6"/>
          </p:cNvCxnSpPr>
          <p:nvPr/>
        </p:nvCxnSpPr>
        <p:spPr>
          <a:xfrm flipH="1" flipV="1">
            <a:off x="2257778" y="1698729"/>
            <a:ext cx="1232855" cy="457718"/>
          </a:xfrm>
          <a:prstGeom prst="line">
            <a:avLst/>
          </a:prstGeom>
          <a:ln w="19050"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19" idx="3"/>
            <a:endCxn id="48" idx="7"/>
          </p:cNvCxnSpPr>
          <p:nvPr/>
        </p:nvCxnSpPr>
        <p:spPr>
          <a:xfrm flipH="1">
            <a:off x="1244817" y="2757338"/>
            <a:ext cx="2245816" cy="369773"/>
          </a:xfrm>
          <a:prstGeom prst="line">
            <a:avLst/>
          </a:prstGeom>
          <a:ln w="19050"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19" idx="4"/>
            <a:endCxn id="49" idx="7"/>
          </p:cNvCxnSpPr>
          <p:nvPr/>
        </p:nvCxnSpPr>
        <p:spPr>
          <a:xfrm flipH="1">
            <a:off x="2132081" y="2881786"/>
            <a:ext cx="1909342" cy="725670"/>
          </a:xfrm>
          <a:prstGeom prst="line">
            <a:avLst/>
          </a:prstGeom>
          <a:ln w="19050"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oogle Shape;566;p40"/>
          <p:cNvGrpSpPr/>
          <p:nvPr/>
        </p:nvGrpSpPr>
        <p:grpSpPr>
          <a:xfrm>
            <a:off x="7432990" y="2224614"/>
            <a:ext cx="434755" cy="411573"/>
            <a:chOff x="6618700" y="1635475"/>
            <a:chExt cx="456675" cy="432325"/>
          </a:xfrm>
        </p:grpSpPr>
        <p:sp>
          <p:nvSpPr>
            <p:cNvPr id="68" name="Google Shape;567;p4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69" name="Google Shape;568;p40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0" name="Google Shape;569;p40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1" name="Google Shape;570;p40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2" name="Google Shape;571;p40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73" name="Google Shape;605;p40"/>
          <p:cNvSpPr/>
          <p:nvPr/>
        </p:nvSpPr>
        <p:spPr>
          <a:xfrm>
            <a:off x="4905203" y="2376634"/>
            <a:ext cx="362879" cy="382585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28575" cap="rnd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pSp>
        <p:nvGrpSpPr>
          <p:cNvPr id="74" name="Google Shape;750;p40"/>
          <p:cNvGrpSpPr/>
          <p:nvPr/>
        </p:nvGrpSpPr>
        <p:grpSpPr>
          <a:xfrm>
            <a:off x="4102248" y="3837413"/>
            <a:ext cx="439396" cy="391867"/>
            <a:chOff x="3927500" y="301425"/>
            <a:chExt cx="461550" cy="411625"/>
          </a:xfrm>
        </p:grpSpPr>
        <p:sp>
          <p:nvSpPr>
            <p:cNvPr id="75" name="Google Shape;751;p40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6" name="Google Shape;752;p40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7" name="Google Shape;753;p40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8" name="Google Shape;754;p40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79" name="Google Shape;755;p40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0" name="Google Shape;756;p40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1" name="Google Shape;757;p4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2" name="Google Shape;758;p40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3" name="Google Shape;759;p40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4" name="Google Shape;760;p40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5" name="Google Shape;761;p40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6" name="Google Shape;762;p40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0" name="Google Shape;763;p40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1" name="Google Shape;764;p40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2" name="Google Shape;765;p40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" name="Google Shape;766;p40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4" name="Google Shape;767;p4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5" name="Google Shape;768;p40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5" name="Google Shape;769;p40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6" name="Google Shape;770;p40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7" name="Google Shape;771;p40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8" name="Google Shape;772;p40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09" name="Google Shape;773;p40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0" name="Google Shape;774;p40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1" name="Google Shape;775;p40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2" name="Google Shape;776;p40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3" name="Google Shape;777;p4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grpSp>
        <p:nvGrpSpPr>
          <p:cNvPr id="114" name="Google Shape;872;p40"/>
          <p:cNvGrpSpPr/>
          <p:nvPr/>
        </p:nvGrpSpPr>
        <p:grpSpPr>
          <a:xfrm rot="768388">
            <a:off x="7078524" y="4076720"/>
            <a:ext cx="512437" cy="491565"/>
            <a:chOff x="5233525" y="4954450"/>
            <a:chExt cx="538275" cy="516350"/>
          </a:xfrm>
        </p:grpSpPr>
        <p:sp>
          <p:nvSpPr>
            <p:cNvPr id="115" name="Google Shape;873;p40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6" name="Google Shape;874;p40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7" name="Google Shape;875;p40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8" name="Google Shape;876;p40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19" name="Google Shape;877;p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0" name="Google Shape;878;p40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1" name="Google Shape;879;p40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2" name="Google Shape;880;p40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3" name="Google Shape;881;p40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4" name="Google Shape;882;p40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125" name="Google Shape;883;p40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28575" cap="rnd" cmpd="sng">
              <a:solidFill>
                <a:srgbClr val="18637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  <p:sp>
        <p:nvSpPr>
          <p:cNvPr id="126" name="Rounded Rectangle 125"/>
          <p:cNvSpPr/>
          <p:nvPr/>
        </p:nvSpPr>
        <p:spPr>
          <a:xfrm>
            <a:off x="9398502" y="3560045"/>
            <a:ext cx="1291131" cy="413980"/>
          </a:xfrm>
          <a:prstGeom prst="roundRect">
            <a:avLst/>
          </a:prstGeom>
          <a:ln w="19050">
            <a:solidFill>
              <a:srgbClr val="3B8D6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tin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nhắn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đến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/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,...</a:t>
            </a:r>
          </a:p>
        </p:txBody>
      </p:sp>
      <p:cxnSp>
        <p:nvCxnSpPr>
          <p:cNvPr id="127" name="Straight Connector 126"/>
          <p:cNvCxnSpPr>
            <a:stCxn id="4" idx="0"/>
            <a:endCxn id="41" idx="2"/>
          </p:cNvCxnSpPr>
          <p:nvPr/>
        </p:nvCxnSpPr>
        <p:spPr>
          <a:xfrm flipV="1">
            <a:off x="9021319" y="1123255"/>
            <a:ext cx="981803" cy="609116"/>
          </a:xfrm>
          <a:prstGeom prst="line">
            <a:avLst/>
          </a:prstGeom>
          <a:ln w="19050">
            <a:solidFill>
              <a:srgbClr val="3B8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4" idx="7"/>
            <a:endCxn id="43" idx="1"/>
          </p:cNvCxnSpPr>
          <p:nvPr/>
        </p:nvCxnSpPr>
        <p:spPr>
          <a:xfrm flipV="1">
            <a:off x="9716851" y="1507448"/>
            <a:ext cx="516243" cy="361016"/>
          </a:xfrm>
          <a:prstGeom prst="line">
            <a:avLst/>
          </a:prstGeom>
          <a:ln w="19050">
            <a:solidFill>
              <a:srgbClr val="3B8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4" idx="6"/>
            <a:endCxn id="44" idx="1"/>
          </p:cNvCxnSpPr>
          <p:nvPr/>
        </p:nvCxnSpPr>
        <p:spPr>
          <a:xfrm>
            <a:off x="10004950" y="2197023"/>
            <a:ext cx="686791" cy="28628"/>
          </a:xfrm>
          <a:prstGeom prst="line">
            <a:avLst/>
          </a:prstGeom>
          <a:ln w="19050">
            <a:solidFill>
              <a:srgbClr val="3B8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4" idx="5"/>
            <a:endCxn id="45" idx="1"/>
          </p:cNvCxnSpPr>
          <p:nvPr/>
        </p:nvCxnSpPr>
        <p:spPr>
          <a:xfrm>
            <a:off x="9716851" y="2525581"/>
            <a:ext cx="668065" cy="501376"/>
          </a:xfrm>
          <a:prstGeom prst="line">
            <a:avLst/>
          </a:prstGeom>
          <a:ln w="19050">
            <a:solidFill>
              <a:srgbClr val="3B8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4" idx="4"/>
            <a:endCxn id="126" idx="1"/>
          </p:cNvCxnSpPr>
          <p:nvPr/>
        </p:nvCxnSpPr>
        <p:spPr>
          <a:xfrm>
            <a:off x="9021319" y="2661674"/>
            <a:ext cx="377183" cy="1105361"/>
          </a:xfrm>
          <a:prstGeom prst="line">
            <a:avLst/>
          </a:prstGeom>
          <a:ln w="19050">
            <a:solidFill>
              <a:srgbClr val="3B8D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448252" y="2889955"/>
            <a:ext cx="1467555" cy="733778"/>
          </a:xfrm>
          <a:prstGeom prst="rect">
            <a:avLst/>
          </a:prstGeom>
          <a:solidFill>
            <a:schemeClr val="bg1"/>
          </a:solidFill>
          <a:ln w="57150">
            <a:solidFill>
              <a:srgbClr val="1240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loại</a:t>
            </a:r>
            <a:r>
              <a:rPr lang="en-US" dirty="0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dirty="0" err="1">
                <a:solidFill>
                  <a:srgbClr val="18637B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biến</a:t>
            </a:r>
            <a:endParaRPr lang="en-US" dirty="0">
              <a:solidFill>
                <a:srgbClr val="18637B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47" name="Straight Connector 146"/>
          <p:cNvCxnSpPr>
            <a:stCxn id="21" idx="6"/>
            <a:endCxn id="17" idx="1"/>
          </p:cNvCxnSpPr>
          <p:nvPr/>
        </p:nvCxnSpPr>
        <p:spPr>
          <a:xfrm>
            <a:off x="8428911" y="4979625"/>
            <a:ext cx="1870117" cy="98166"/>
          </a:xfrm>
          <a:prstGeom prst="line">
            <a:avLst/>
          </a:prstGeom>
          <a:ln w="19050">
            <a:solidFill>
              <a:srgbClr val="1240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21" idx="6"/>
            <a:endCxn id="38" idx="1"/>
          </p:cNvCxnSpPr>
          <p:nvPr/>
        </p:nvCxnSpPr>
        <p:spPr>
          <a:xfrm>
            <a:off x="8428911" y="4979625"/>
            <a:ext cx="1437577" cy="813921"/>
          </a:xfrm>
          <a:prstGeom prst="line">
            <a:avLst/>
          </a:prstGeom>
          <a:ln w="19050">
            <a:solidFill>
              <a:srgbClr val="1240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>
            <a:stCxn id="21" idx="4"/>
            <a:endCxn id="39" idx="0"/>
          </p:cNvCxnSpPr>
          <p:nvPr/>
        </p:nvCxnSpPr>
        <p:spPr>
          <a:xfrm>
            <a:off x="7712067" y="5335225"/>
            <a:ext cx="1435633" cy="685729"/>
          </a:xfrm>
          <a:prstGeom prst="line">
            <a:avLst/>
          </a:prstGeom>
          <a:ln w="19050">
            <a:solidFill>
              <a:srgbClr val="1240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21" idx="4"/>
            <a:endCxn id="40" idx="0"/>
          </p:cNvCxnSpPr>
          <p:nvPr/>
        </p:nvCxnSpPr>
        <p:spPr>
          <a:xfrm flipH="1">
            <a:off x="7005070" y="5335225"/>
            <a:ext cx="706997" cy="753007"/>
          </a:xfrm>
          <a:prstGeom prst="line">
            <a:avLst/>
          </a:prstGeom>
          <a:ln w="19050">
            <a:solidFill>
              <a:srgbClr val="1240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6" name="Oval 475"/>
          <p:cNvSpPr/>
          <p:nvPr/>
        </p:nvSpPr>
        <p:spPr>
          <a:xfrm>
            <a:off x="718936" y="4820357"/>
            <a:ext cx="1674308" cy="727602"/>
          </a:xfrm>
          <a:prstGeom prst="ellipse">
            <a:avLst/>
          </a:prstGeom>
          <a:ln w="19050">
            <a:solidFill>
              <a:srgbClr val="18637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hoạt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động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803139" y="5710491"/>
            <a:ext cx="1856622" cy="742071"/>
          </a:xfrm>
          <a:prstGeom prst="ellipse">
            <a:avLst/>
          </a:prstGeom>
          <a:ln w="19050">
            <a:solidFill>
              <a:srgbClr val="18637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Số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lần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chuyển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63" name="Oval 162"/>
          <p:cNvSpPr/>
          <p:nvPr/>
        </p:nvSpPr>
        <p:spPr>
          <a:xfrm>
            <a:off x="3877290" y="5779683"/>
            <a:ext cx="1674308" cy="727602"/>
          </a:xfrm>
          <a:prstGeom prst="ellipse">
            <a:avLst/>
          </a:prstGeom>
          <a:ln w="19050">
            <a:solidFill>
              <a:srgbClr val="18637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Tần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suất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các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địa</a:t>
            </a:r>
            <a:r>
              <a:rPr lang="en-US" sz="1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1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điểm</a:t>
            </a:r>
            <a:endParaRPr lang="en-US" sz="1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cxnSp>
        <p:nvCxnSpPr>
          <p:cNvPr id="180" name="Straight Connector 179"/>
          <p:cNvCxnSpPr>
            <a:stCxn id="20" idx="3"/>
            <a:endCxn id="476" idx="7"/>
          </p:cNvCxnSpPr>
          <p:nvPr/>
        </p:nvCxnSpPr>
        <p:spPr>
          <a:xfrm flipH="1" flipV="1">
            <a:off x="2148047" y="4926912"/>
            <a:ext cx="1123877" cy="184409"/>
          </a:xfrm>
          <a:prstGeom prst="line">
            <a:avLst/>
          </a:prstGeom>
          <a:ln w="19050"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20" idx="4"/>
            <a:endCxn id="162" idx="0"/>
          </p:cNvCxnSpPr>
          <p:nvPr/>
        </p:nvCxnSpPr>
        <p:spPr>
          <a:xfrm flipH="1">
            <a:off x="2731450" y="5238619"/>
            <a:ext cx="1150416" cy="471872"/>
          </a:xfrm>
          <a:prstGeom prst="line">
            <a:avLst/>
          </a:prstGeom>
          <a:ln w="19050"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/>
          <p:cNvCxnSpPr>
            <a:stCxn id="20" idx="5"/>
            <a:endCxn id="163" idx="0"/>
          </p:cNvCxnSpPr>
          <p:nvPr/>
        </p:nvCxnSpPr>
        <p:spPr>
          <a:xfrm>
            <a:off x="4491807" y="5111321"/>
            <a:ext cx="222637" cy="668362"/>
          </a:xfrm>
          <a:prstGeom prst="line">
            <a:avLst/>
          </a:prstGeom>
          <a:ln w="19050">
            <a:solidFill>
              <a:srgbClr val="186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943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6700</TotalTime>
  <Words>5077</Words>
  <Application>Microsoft Macintosh PowerPoint</Application>
  <PresentationFormat>Widescreen</PresentationFormat>
  <Paragraphs>514</Paragraphs>
  <Slides>49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49</vt:i4>
      </vt:variant>
    </vt:vector>
  </HeadingPairs>
  <TitlesOfParts>
    <vt:vector size="63" baseType="lpstr">
      <vt:lpstr>Roboto Light</vt:lpstr>
      <vt:lpstr>Calibri</vt:lpstr>
      <vt:lpstr>Apple Braille</vt:lpstr>
      <vt:lpstr>Wingdings</vt:lpstr>
      <vt:lpstr>Roboto</vt:lpstr>
      <vt:lpstr>Calibri Light</vt:lpstr>
      <vt:lpstr>Roboto Slab</vt:lpstr>
      <vt:lpstr>Impact</vt:lpstr>
      <vt:lpstr>Arial</vt:lpstr>
      <vt:lpstr>Nixie One</vt:lpstr>
      <vt:lpstr>Office Theme</vt:lpstr>
      <vt:lpstr>Warwick template</vt:lpstr>
      <vt:lpstr>1_Warwick template</vt:lpstr>
      <vt:lpstr>1_Office Theme</vt:lpstr>
      <vt:lpstr>LOAN DEFAULT PREDICTION</vt:lpstr>
      <vt:lpstr>PowerPoint Presentation</vt:lpstr>
      <vt:lpstr>Overview of the problem  </vt:lpstr>
      <vt:lpstr>1. Problem Modeling</vt:lpstr>
      <vt:lpstr>1. Problem Modeling</vt:lpstr>
      <vt:lpstr>1. Mô hình hóa bài toán</vt:lpstr>
      <vt:lpstr>1. Mô hình hóa bài toán</vt:lpstr>
      <vt:lpstr>Xây dựng dữ liệu đầu vào </vt:lpstr>
      <vt:lpstr>2. Lấy dữ liệu đầu vào</vt:lpstr>
      <vt:lpstr>2. Lấy dữ liệu đầu vào</vt:lpstr>
      <vt:lpstr>2. Lấy dữ liệu đầu vào</vt:lpstr>
      <vt:lpstr>PowerPoint Presentation</vt:lpstr>
      <vt:lpstr>2. Lấy dữ liệu đầu vào</vt:lpstr>
      <vt:lpstr>2. Lấy dữ liệu đầu vào</vt:lpstr>
      <vt:lpstr>Xử lý &amp; phân tích dữ liệu </vt:lpstr>
      <vt:lpstr>3. Xử lý &amp; phân tích dữ liệu</vt:lpstr>
      <vt:lpstr>3. Xử lý &amp; phân tích dữ liệu</vt:lpstr>
      <vt:lpstr>3. Xử lý &amp; phân tích dữ liệu</vt:lpstr>
      <vt:lpstr>3. Xử lý &amp; phân tích dữ liệu</vt:lpstr>
      <vt:lpstr>3. Xử lý &amp; phân tích dữ liệu</vt:lpstr>
      <vt:lpstr>Xây dựng mô hình </vt:lpstr>
      <vt:lpstr>4. Xây dựng mô hình</vt:lpstr>
      <vt:lpstr>4. Xây dựng mô hình</vt:lpstr>
      <vt:lpstr>4. Xây dựng mô hình</vt:lpstr>
      <vt:lpstr>4. Xây dựng mô hình</vt:lpstr>
      <vt:lpstr>4. Xây dựng mô hình</vt:lpstr>
      <vt:lpstr>4. Xây dựng mô hình</vt:lpstr>
      <vt:lpstr>4. Xây dựng mô hình</vt:lpstr>
      <vt:lpstr>4. Xây dựng mô hình</vt:lpstr>
      <vt:lpstr>4. Xây dựng mô hình</vt:lpstr>
      <vt:lpstr>4. Xây dựng mô hình</vt:lpstr>
      <vt:lpstr>4. Xây dựng mô hình</vt:lpstr>
      <vt:lpstr>PowerPoint Presentation</vt:lpstr>
      <vt:lpstr>3. Xử lý &amp; phân tích dữ liệu</vt:lpstr>
      <vt:lpstr>Phương án triển khai</vt:lpstr>
      <vt:lpstr>PowerPoint Presentation</vt:lpstr>
      <vt:lpstr>PowerPoint Presentation</vt:lpstr>
      <vt:lpstr>PowerPoint Presentation</vt:lpstr>
      <vt:lpstr>PowerPoint Presentation</vt:lpstr>
      <vt:lpstr>2. Lấy dữ liệu đầu vào</vt:lpstr>
      <vt:lpstr>4. Xây dựng mô hình</vt:lpstr>
      <vt:lpstr>4. Xây dựng mô hình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os_anhhn</dc:creator>
  <cp:lastModifiedBy>Minh Anh Pham</cp:lastModifiedBy>
  <cp:revision>336</cp:revision>
  <dcterms:created xsi:type="dcterms:W3CDTF">2020-05-25T02:00:59Z</dcterms:created>
  <dcterms:modified xsi:type="dcterms:W3CDTF">2024-02-22T21:36:03Z</dcterms:modified>
</cp:coreProperties>
</file>